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notesMasterIdLst>
    <p:notesMasterId r:id="rId16"/>
  </p:notesMasterIdLst>
  <p:sldIdLst>
    <p:sldId id="267" r:id="rId2"/>
    <p:sldId id="266" r:id="rId3"/>
    <p:sldId id="259" r:id="rId4"/>
    <p:sldId id="260" r:id="rId5"/>
    <p:sldId id="261" r:id="rId6"/>
    <p:sldId id="262" r:id="rId7"/>
    <p:sldId id="269" r:id="rId8"/>
    <p:sldId id="263" r:id="rId9"/>
    <p:sldId id="264" r:id="rId10"/>
    <p:sldId id="258" r:id="rId11"/>
    <p:sldId id="265" r:id="rId12"/>
    <p:sldId id="256" r:id="rId13"/>
    <p:sldId id="257"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2" d="100"/>
          <a:sy n="62" d="100"/>
        </p:scale>
        <p:origin x="8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rant\Dropbox\PC\Downloads\API_IT.CEL.SETS.P2_DS2_en_excel_v2_177.xls"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prant\Dropbox\PC\Desktop\Eco%20pdfs\Econverge\REG.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prant\Dropbox\PC\Desktop\Eco%20pdfs\Econverge\REG.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rant\AppData\Local\Microsoft\Windows\INetCache\IE\3MTIU716\Copy%20of%20hdr-data(1)%5b2%5d.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rant\AppData\Local\Microsoft\Windows\INetCache\IE\3MTIU716\Copy%20of%20hdr-data(1)%5b2%5d.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prant\AppData\Local\Microsoft\Windows\INetCache\IE\3MTIU716\Copy%20of%20hdr-data(1)%5b2%5d.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prant\Dropbox\PC\Desktop\Eco%20pdfs\Econverge\REG.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prant\Dropbox\PC\Desktop\Eco%20pdfs\Econverge\REG.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prant\AppData\Local\Microsoft\Windows\INetCache\IE\OT5G3Q8R\Copy%20of%20hdr-data(1)%5b1%5d.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IN"/>
              <a:t> Mobile subscriptions per 100 people</a:t>
            </a:r>
          </a:p>
        </c:rich>
      </c:tx>
      <c:layout>
        <c:manualLayout>
          <c:xMode val="edge"/>
          <c:yMode val="edge"/>
          <c:x val="0.16360608432717841"/>
          <c:y val="1.6528925619834711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4.8718916202780078E-2"/>
          <c:y val="0.1055775891173804"/>
          <c:w val="0.94126975694756487"/>
          <c:h val="0.71840230754932421"/>
        </c:manualLayout>
      </c:layout>
      <c:lineChart>
        <c:grouping val="standard"/>
        <c:varyColors val="0"/>
        <c:ser>
          <c:idx val="0"/>
          <c:order val="0"/>
          <c:tx>
            <c:strRef>
              <c:f>Sheet1!$F$3</c:f>
              <c:strCache>
                <c:ptCount val="1"/>
                <c:pt idx="0">
                  <c:v>Developed(%)</c:v>
                </c:pt>
              </c:strCache>
            </c:strRef>
          </c:tx>
          <c:spPr>
            <a:ln w="31750" cap="rnd">
              <a:solidFill>
                <a:schemeClr val="accent1"/>
              </a:solidFill>
              <a:round/>
            </a:ln>
            <a:effectLst>
              <a:outerShdw blurRad="38100" dist="25400" dir="5400000" rotWithShape="0">
                <a:srgbClr val="000000">
                  <a:alpha val="35000"/>
                </a:srgbClr>
              </a:outerShdw>
            </a:effectLst>
          </c:spPr>
          <c:marker>
            <c:symbol val="none"/>
          </c:marker>
          <c:cat>
            <c:strRef>
              <c:f>Sheet1!$E$10:$E$39</c:f>
              <c:strCache>
                <c:ptCount val="30"/>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strCache>
            </c:strRef>
          </c:cat>
          <c:val>
            <c:numRef>
              <c:f>Sheet1!$F$10:$F$39</c:f>
              <c:numCache>
                <c:formatCode>General</c:formatCode>
                <c:ptCount val="30"/>
                <c:pt idx="0">
                  <c:v>2.1295451170000002</c:v>
                </c:pt>
                <c:pt idx="1">
                  <c:v>3.0041112750000001</c:v>
                </c:pt>
                <c:pt idx="2">
                  <c:v>4.3235968820000004</c:v>
                </c:pt>
                <c:pt idx="3">
                  <c:v>6.1865199080000002</c:v>
                </c:pt>
                <c:pt idx="4">
                  <c:v>9.2020020359999997</c:v>
                </c:pt>
                <c:pt idx="5">
                  <c:v>12.717605320000001</c:v>
                </c:pt>
                <c:pt idx="6">
                  <c:v>16.373812260000001</c:v>
                </c:pt>
                <c:pt idx="7">
                  <c:v>20.305880819999999</c:v>
                </c:pt>
                <c:pt idx="8">
                  <c:v>25.090839259999999</c:v>
                </c:pt>
                <c:pt idx="9">
                  <c:v>30.82116044</c:v>
                </c:pt>
                <c:pt idx="10">
                  <c:v>38.767206649999999</c:v>
                </c:pt>
                <c:pt idx="11">
                  <c:v>45.01340879</c:v>
                </c:pt>
                <c:pt idx="12">
                  <c:v>49.176305210000002</c:v>
                </c:pt>
                <c:pt idx="13">
                  <c:v>55.180893589999997</c:v>
                </c:pt>
                <c:pt idx="14">
                  <c:v>62.874750740000003</c:v>
                </c:pt>
                <c:pt idx="15">
                  <c:v>68.622209870000006</c:v>
                </c:pt>
                <c:pt idx="16">
                  <c:v>76.59637266</c:v>
                </c:pt>
                <c:pt idx="17">
                  <c:v>82.346964729999996</c:v>
                </c:pt>
                <c:pt idx="18">
                  <c:v>85.477380049999994</c:v>
                </c:pt>
                <c:pt idx="19">
                  <c:v>88.905121350000002</c:v>
                </c:pt>
                <c:pt idx="20">
                  <c:v>91.623945399999997</c:v>
                </c:pt>
                <c:pt idx="21">
                  <c:v>94.751884149999995</c:v>
                </c:pt>
                <c:pt idx="22">
                  <c:v>96.269296789999999</c:v>
                </c:pt>
                <c:pt idx="23">
                  <c:v>97.283080549999994</c:v>
                </c:pt>
                <c:pt idx="24">
                  <c:v>100.1748375</c:v>
                </c:pt>
                <c:pt idx="25">
                  <c:v>102.30839330000001</c:v>
                </c:pt>
                <c:pt idx="26">
                  <c:v>103.37025010000001</c:v>
                </c:pt>
                <c:pt idx="27">
                  <c:v>103.1297891</c:v>
                </c:pt>
                <c:pt idx="28">
                  <c:v>104.847944</c:v>
                </c:pt>
                <c:pt idx="29">
                  <c:v>106.41401949999999</c:v>
                </c:pt>
              </c:numCache>
            </c:numRef>
          </c:val>
          <c:smooth val="0"/>
          <c:extLst>
            <c:ext xmlns:c16="http://schemas.microsoft.com/office/drawing/2014/chart" uri="{C3380CC4-5D6E-409C-BE32-E72D297353CC}">
              <c16:uniqueId val="{00000000-257B-444A-A114-29E87AA0379A}"/>
            </c:ext>
          </c:extLst>
        </c:ser>
        <c:ser>
          <c:idx val="1"/>
          <c:order val="1"/>
          <c:tx>
            <c:strRef>
              <c:f>Sheet1!$G$3</c:f>
              <c:strCache>
                <c:ptCount val="1"/>
                <c:pt idx="0">
                  <c:v>Emerging(%)</c:v>
                </c:pt>
              </c:strCache>
            </c:strRef>
          </c:tx>
          <c:spPr>
            <a:ln w="31750" cap="rnd">
              <a:solidFill>
                <a:schemeClr val="accent2"/>
              </a:solidFill>
              <a:round/>
            </a:ln>
            <a:effectLst>
              <a:outerShdw blurRad="38100" dist="25400" dir="5400000" rotWithShape="0">
                <a:srgbClr val="000000">
                  <a:alpha val="35000"/>
                </a:srgbClr>
              </a:outerShdw>
            </a:effectLst>
          </c:spPr>
          <c:marker>
            <c:symbol val="none"/>
          </c:marker>
          <c:cat>
            <c:strRef>
              <c:f>Sheet1!$E$10:$E$39</c:f>
              <c:strCache>
                <c:ptCount val="30"/>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strCache>
            </c:strRef>
          </c:cat>
          <c:val>
            <c:numRef>
              <c:f>Sheet1!$G$10:$G$39</c:f>
              <c:numCache>
                <c:formatCode>General</c:formatCode>
                <c:ptCount val="30"/>
                <c:pt idx="0">
                  <c:v>0</c:v>
                </c:pt>
                <c:pt idx="1">
                  <c:v>0</c:v>
                </c:pt>
                <c:pt idx="2">
                  <c:v>0</c:v>
                </c:pt>
                <c:pt idx="3">
                  <c:v>0</c:v>
                </c:pt>
                <c:pt idx="4">
                  <c:v>0</c:v>
                </c:pt>
                <c:pt idx="5">
                  <c:v>7.9520540000000001E-3</c:v>
                </c:pt>
                <c:pt idx="6">
                  <c:v>3.3354344000000001E-2</c:v>
                </c:pt>
                <c:pt idx="7">
                  <c:v>8.797845E-2</c:v>
                </c:pt>
                <c:pt idx="8">
                  <c:v>0.11703147999999999</c:v>
                </c:pt>
                <c:pt idx="9">
                  <c:v>0.18109667500000001</c:v>
                </c:pt>
                <c:pt idx="10">
                  <c:v>0.33757845600000003</c:v>
                </c:pt>
                <c:pt idx="11">
                  <c:v>0.60613311800000003</c:v>
                </c:pt>
                <c:pt idx="12">
                  <c:v>1.1836334040000001</c:v>
                </c:pt>
                <c:pt idx="13">
                  <c:v>3.014994095</c:v>
                </c:pt>
                <c:pt idx="14">
                  <c:v>4.595760598</c:v>
                </c:pt>
                <c:pt idx="15">
                  <c:v>7.8067709829999998</c:v>
                </c:pt>
                <c:pt idx="16">
                  <c:v>14.16357152</c:v>
                </c:pt>
                <c:pt idx="17">
                  <c:v>19.637018430000001</c:v>
                </c:pt>
                <c:pt idx="18">
                  <c:v>28.74616679</c:v>
                </c:pt>
                <c:pt idx="19">
                  <c:v>42.912125410000002</c:v>
                </c:pt>
                <c:pt idx="20">
                  <c:v>60.630480579999997</c:v>
                </c:pt>
                <c:pt idx="21">
                  <c:v>71.075653340000002</c:v>
                </c:pt>
                <c:pt idx="22">
                  <c:v>67.848536060000001</c:v>
                </c:pt>
                <c:pt idx="23">
                  <c:v>68.645514300000002</c:v>
                </c:pt>
                <c:pt idx="24">
                  <c:v>72.213516769999998</c:v>
                </c:pt>
                <c:pt idx="25">
                  <c:v>75.673244139999994</c:v>
                </c:pt>
                <c:pt idx="26">
                  <c:v>84.250588919999998</c:v>
                </c:pt>
                <c:pt idx="27">
                  <c:v>86.317088010000006</c:v>
                </c:pt>
                <c:pt idx="28">
                  <c:v>85.903508329999994</c:v>
                </c:pt>
                <c:pt idx="29">
                  <c:v>83.252861620000004</c:v>
                </c:pt>
              </c:numCache>
            </c:numRef>
          </c:val>
          <c:smooth val="0"/>
          <c:extLst>
            <c:ext xmlns:c16="http://schemas.microsoft.com/office/drawing/2014/chart" uri="{C3380CC4-5D6E-409C-BE32-E72D297353CC}">
              <c16:uniqueId val="{00000001-257B-444A-A114-29E87AA0379A}"/>
            </c:ext>
          </c:extLst>
        </c:ser>
        <c:ser>
          <c:idx val="2"/>
          <c:order val="2"/>
          <c:tx>
            <c:strRef>
              <c:f>Sheet1!$H$3</c:f>
              <c:strCache>
                <c:ptCount val="1"/>
                <c:pt idx="0">
                  <c:v>Developing(%)</c:v>
                </c:pt>
              </c:strCache>
            </c:strRef>
          </c:tx>
          <c:spPr>
            <a:ln w="31750" cap="rnd">
              <a:solidFill>
                <a:schemeClr val="accent3"/>
              </a:solidFill>
              <a:round/>
            </a:ln>
            <a:effectLst>
              <a:outerShdw blurRad="38100" dist="25400" dir="5400000" rotWithShape="0">
                <a:srgbClr val="000000">
                  <a:alpha val="35000"/>
                </a:srgbClr>
              </a:outerShdw>
            </a:effectLst>
          </c:spPr>
          <c:marker>
            <c:symbol val="none"/>
          </c:marker>
          <c:cat>
            <c:strRef>
              <c:f>Sheet1!$E$10:$E$39</c:f>
              <c:strCache>
                <c:ptCount val="30"/>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strCache>
            </c:strRef>
          </c:cat>
          <c:val>
            <c:numRef>
              <c:f>Sheet1!$H$10:$H$39</c:f>
              <c:numCache>
                <c:formatCode>General</c:formatCode>
                <c:ptCount val="30"/>
                <c:pt idx="0">
                  <c:v>0</c:v>
                </c:pt>
                <c:pt idx="1">
                  <c:v>0</c:v>
                </c:pt>
                <c:pt idx="2">
                  <c:v>0</c:v>
                </c:pt>
                <c:pt idx="3">
                  <c:v>0</c:v>
                </c:pt>
                <c:pt idx="4">
                  <c:v>0</c:v>
                </c:pt>
                <c:pt idx="5">
                  <c:v>1.9636928000000001E-2</c:v>
                </c:pt>
                <c:pt idx="6">
                  <c:v>1.6319607E-2</c:v>
                </c:pt>
                <c:pt idx="7">
                  <c:v>1.9856233000000001E-2</c:v>
                </c:pt>
                <c:pt idx="8">
                  <c:v>2.1788617E-2</c:v>
                </c:pt>
                <c:pt idx="9">
                  <c:v>2.5409066000000001E-2</c:v>
                </c:pt>
                <c:pt idx="10">
                  <c:v>3.0853839000000001E-2</c:v>
                </c:pt>
                <c:pt idx="11">
                  <c:v>0.29936141999999999</c:v>
                </c:pt>
                <c:pt idx="12">
                  <c:v>1.083967385</c:v>
                </c:pt>
                <c:pt idx="13">
                  <c:v>2.342279923</c:v>
                </c:pt>
                <c:pt idx="14">
                  <c:v>3.6316700829999999</c:v>
                </c:pt>
                <c:pt idx="15">
                  <c:v>4.8560248530000001</c:v>
                </c:pt>
                <c:pt idx="16">
                  <c:v>7.5631153160000002</c:v>
                </c:pt>
                <c:pt idx="17">
                  <c:v>10.93392469</c:v>
                </c:pt>
                <c:pt idx="18">
                  <c:v>15.964122189999999</c:v>
                </c:pt>
                <c:pt idx="19">
                  <c:v>14.71685523</c:v>
                </c:pt>
                <c:pt idx="20">
                  <c:v>17.804073209999999</c:v>
                </c:pt>
                <c:pt idx="21">
                  <c:v>22.787915779999999</c:v>
                </c:pt>
                <c:pt idx="22">
                  <c:v>28.30039549</c:v>
                </c:pt>
                <c:pt idx="23">
                  <c:v>38.431652499999998</c:v>
                </c:pt>
                <c:pt idx="24">
                  <c:v>48.796831820000001</c:v>
                </c:pt>
                <c:pt idx="25">
                  <c:v>47.996781060000004</c:v>
                </c:pt>
                <c:pt idx="26">
                  <c:v>35.477060530000003</c:v>
                </c:pt>
                <c:pt idx="27">
                  <c:v>41.971846540000001</c:v>
                </c:pt>
                <c:pt idx="28">
                  <c:v>41.878180819999997</c:v>
                </c:pt>
                <c:pt idx="29">
                  <c:v>41.29072644</c:v>
                </c:pt>
              </c:numCache>
            </c:numRef>
          </c:val>
          <c:smooth val="0"/>
          <c:extLst>
            <c:ext xmlns:c16="http://schemas.microsoft.com/office/drawing/2014/chart" uri="{C3380CC4-5D6E-409C-BE32-E72D297353CC}">
              <c16:uniqueId val="{00000002-257B-444A-A114-29E87AA0379A}"/>
            </c:ext>
          </c:extLst>
        </c:ser>
        <c:dLbls>
          <c:showLegendKey val="0"/>
          <c:showVal val="0"/>
          <c:showCatName val="0"/>
          <c:showSerName val="0"/>
          <c:showPercent val="0"/>
          <c:showBubbleSize val="0"/>
        </c:dLbls>
        <c:smooth val="0"/>
        <c:axId val="58307215"/>
        <c:axId val="58307695"/>
      </c:lineChart>
      <c:catAx>
        <c:axId val="58307215"/>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58307695"/>
        <c:crosses val="autoZero"/>
        <c:auto val="1"/>
        <c:lblAlgn val="ctr"/>
        <c:lblOffset val="100"/>
        <c:noMultiLvlLbl val="0"/>
      </c:catAx>
      <c:valAx>
        <c:axId val="58307695"/>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58307215"/>
        <c:crosses val="autoZero"/>
        <c:crossBetween val="between"/>
        <c:majorUnit val="40"/>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IN"/>
              <a:t> FDI inflows(% of GDP)</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7.9407805506060289E-2"/>
          <c:y val="0.10904437657036643"/>
          <c:w val="0.87904343137411256"/>
          <c:h val="0.65711194060990918"/>
        </c:manualLayout>
      </c:layout>
      <c:lineChart>
        <c:grouping val="standard"/>
        <c:varyColors val="0"/>
        <c:ser>
          <c:idx val="0"/>
          <c:order val="0"/>
          <c:tx>
            <c:strRef>
              <c:f>Sheet4!$G$11</c:f>
              <c:strCache>
                <c:ptCount val="1"/>
                <c:pt idx="0">
                  <c:v>Developed</c:v>
                </c:pt>
              </c:strCache>
            </c:strRef>
          </c:tx>
          <c:spPr>
            <a:ln w="31750" cap="rnd">
              <a:solidFill>
                <a:schemeClr val="accent1"/>
              </a:solidFill>
              <a:round/>
            </a:ln>
            <a:effectLst>
              <a:outerShdw blurRad="38100" dist="25400" dir="5400000" rotWithShape="0">
                <a:srgbClr val="000000">
                  <a:alpha val="35000"/>
                </a:srgbClr>
              </a:outerShdw>
            </a:effectLst>
          </c:spPr>
          <c:marker>
            <c:symbol val="none"/>
          </c:marker>
          <c:trendline>
            <c:spPr>
              <a:ln w="19050" cap="rnd">
                <a:solidFill>
                  <a:schemeClr val="accent1"/>
                </a:solidFill>
                <a:prstDash val="sysDash"/>
              </a:ln>
              <a:effectLst/>
            </c:spPr>
            <c:trendlineType val="poly"/>
            <c:order val="6"/>
            <c:dispRSqr val="0"/>
            <c:dispEq val="0"/>
          </c:trendline>
          <c:cat>
            <c:numRef>
              <c:f>Sheet4!$F$12:$F$41</c:f>
              <c:numCache>
                <c:formatCode>General</c:formatCode>
                <c:ptCount val="30"/>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numCache>
            </c:numRef>
          </c:cat>
          <c:val>
            <c:numRef>
              <c:f>Sheet4!$G$12:$G$41</c:f>
              <c:numCache>
                <c:formatCode>General</c:formatCode>
                <c:ptCount val="30"/>
                <c:pt idx="0">
                  <c:v>1.0051744515980161</c:v>
                </c:pt>
                <c:pt idx="1">
                  <c:v>0.80008067385402282</c:v>
                </c:pt>
                <c:pt idx="2">
                  <c:v>0.9013351630984151</c:v>
                </c:pt>
                <c:pt idx="3">
                  <c:v>1.207250677584023</c:v>
                </c:pt>
                <c:pt idx="4">
                  <c:v>1.234898938362913</c:v>
                </c:pt>
                <c:pt idx="5">
                  <c:v>1.4406232456066292</c:v>
                </c:pt>
                <c:pt idx="6">
                  <c:v>1.2760862526294041</c:v>
                </c:pt>
                <c:pt idx="7">
                  <c:v>1.4150890603752679</c:v>
                </c:pt>
                <c:pt idx="8">
                  <c:v>1.9283187556363546</c:v>
                </c:pt>
                <c:pt idx="9">
                  <c:v>2.5696249636077519</c:v>
                </c:pt>
                <c:pt idx="10">
                  <c:v>1.8180750431764776</c:v>
                </c:pt>
                <c:pt idx="11">
                  <c:v>1.3800980898662238</c:v>
                </c:pt>
                <c:pt idx="12">
                  <c:v>1.637690834421254</c:v>
                </c:pt>
                <c:pt idx="13">
                  <c:v>1.7040008030410816</c:v>
                </c:pt>
                <c:pt idx="14">
                  <c:v>3.0612916417154965</c:v>
                </c:pt>
                <c:pt idx="15">
                  <c:v>0.40333005168953268</c:v>
                </c:pt>
                <c:pt idx="16">
                  <c:v>2.0542093663365493</c:v>
                </c:pt>
                <c:pt idx="17">
                  <c:v>3.6194676496736125</c:v>
                </c:pt>
                <c:pt idx="18">
                  <c:v>2.3262438064756461</c:v>
                </c:pt>
                <c:pt idx="19">
                  <c:v>2.1591072896678818</c:v>
                </c:pt>
                <c:pt idx="20">
                  <c:v>2.3245974758008372</c:v>
                </c:pt>
                <c:pt idx="21">
                  <c:v>2.798868595947674</c:v>
                </c:pt>
                <c:pt idx="22">
                  <c:v>2.3209099069335064</c:v>
                </c:pt>
                <c:pt idx="23">
                  <c:v>2.3268963702475784</c:v>
                </c:pt>
                <c:pt idx="24">
                  <c:v>2.2008516743791988</c:v>
                </c:pt>
                <c:pt idx="25">
                  <c:v>1.6511106110357141</c:v>
                </c:pt>
                <c:pt idx="26">
                  <c:v>1.5943439887225217</c:v>
                </c:pt>
                <c:pt idx="27">
                  <c:v>2.0875528793395017</c:v>
                </c:pt>
                <c:pt idx="28">
                  <c:v>-0.63282694913314519</c:v>
                </c:pt>
                <c:pt idx="29">
                  <c:v>0.53401278123467366</c:v>
                </c:pt>
              </c:numCache>
            </c:numRef>
          </c:val>
          <c:smooth val="0"/>
          <c:extLst>
            <c:ext xmlns:c16="http://schemas.microsoft.com/office/drawing/2014/chart" uri="{C3380CC4-5D6E-409C-BE32-E72D297353CC}">
              <c16:uniqueId val="{00000001-13DC-485C-AA47-22D780A7154F}"/>
            </c:ext>
          </c:extLst>
        </c:ser>
        <c:ser>
          <c:idx val="1"/>
          <c:order val="1"/>
          <c:tx>
            <c:strRef>
              <c:f>Sheet4!$H$11</c:f>
              <c:strCache>
                <c:ptCount val="1"/>
                <c:pt idx="0">
                  <c:v>Emerging</c:v>
                </c:pt>
              </c:strCache>
            </c:strRef>
          </c:tx>
          <c:spPr>
            <a:ln w="31750" cap="rnd">
              <a:solidFill>
                <a:schemeClr val="accent2"/>
              </a:solidFill>
              <a:round/>
            </a:ln>
            <a:effectLst>
              <a:outerShdw blurRad="38100" dist="25400" dir="5400000" rotWithShape="0">
                <a:srgbClr val="000000">
                  <a:alpha val="35000"/>
                </a:srgbClr>
              </a:outerShdw>
            </a:effectLst>
          </c:spPr>
          <c:marker>
            <c:symbol val="none"/>
          </c:marker>
          <c:trendline>
            <c:spPr>
              <a:ln w="19050" cap="rnd">
                <a:solidFill>
                  <a:schemeClr val="accent2"/>
                </a:solidFill>
                <a:prstDash val="sysDash"/>
              </a:ln>
              <a:effectLst/>
            </c:spPr>
            <c:trendlineType val="poly"/>
            <c:order val="6"/>
            <c:dispRSqr val="0"/>
            <c:dispEq val="0"/>
          </c:trendline>
          <c:cat>
            <c:numRef>
              <c:f>Sheet4!$F$12:$F$41</c:f>
              <c:numCache>
                <c:formatCode>General</c:formatCode>
                <c:ptCount val="30"/>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numCache>
            </c:numRef>
          </c:cat>
          <c:val>
            <c:numRef>
              <c:f>Sheet4!$H$12:$H$41</c:f>
              <c:numCache>
                <c:formatCode>General</c:formatCode>
                <c:ptCount val="30"/>
                <c:pt idx="0">
                  <c:v>1.8692810140648766E-3</c:v>
                </c:pt>
                <c:pt idx="1">
                  <c:v>-4.0724851731805027E-3</c:v>
                </c:pt>
                <c:pt idx="2">
                  <c:v>8.3273171278128982E-3</c:v>
                </c:pt>
                <c:pt idx="3">
                  <c:v>1.2554458443724971E-4</c:v>
                </c:pt>
                <c:pt idx="4">
                  <c:v>2.5233623773425022E-2</c:v>
                </c:pt>
                <c:pt idx="5">
                  <c:v>3.252705063851373E-2</c:v>
                </c:pt>
                <c:pt idx="6">
                  <c:v>6.091285706718684E-2</c:v>
                </c:pt>
                <c:pt idx="7">
                  <c:v>2.7152632293846467E-2</c:v>
                </c:pt>
                <c:pt idx="8">
                  <c:v>1.1295331364380674E-2</c:v>
                </c:pt>
                <c:pt idx="9">
                  <c:v>1.7295949447942598E-2</c:v>
                </c:pt>
                <c:pt idx="10">
                  <c:v>0.10878263159097938</c:v>
                </c:pt>
                <c:pt idx="11">
                  <c:v>0.2171497849458168</c:v>
                </c:pt>
                <c:pt idx="12">
                  <c:v>0.24489711812444992</c:v>
                </c:pt>
                <c:pt idx="13">
                  <c:v>0.20369340882316778</c:v>
                </c:pt>
                <c:pt idx="14">
                  <c:v>0.25905039193457569</c:v>
                </c:pt>
                <c:pt idx="15">
                  <c:v>0.32189264070374157</c:v>
                </c:pt>
                <c:pt idx="16">
                  <c:v>1.4928673975170219</c:v>
                </c:pt>
                <c:pt idx="17">
                  <c:v>1.3993262127798585</c:v>
                </c:pt>
                <c:pt idx="18">
                  <c:v>1.6061894505693737</c:v>
                </c:pt>
                <c:pt idx="19">
                  <c:v>1.1994729473046331</c:v>
                </c:pt>
                <c:pt idx="20">
                  <c:v>0.95296916878088966</c:v>
                </c:pt>
                <c:pt idx="21">
                  <c:v>0.69158728254292956</c:v>
                </c:pt>
                <c:pt idx="22">
                  <c:v>0.46799418638456142</c:v>
                </c:pt>
                <c:pt idx="23">
                  <c:v>9.5057271259490317E-2</c:v>
                </c:pt>
                <c:pt idx="24">
                  <c:v>0.57311211700600617</c:v>
                </c:pt>
                <c:pt idx="25">
                  <c:v>0.35721226555223884</c:v>
                </c:pt>
                <c:pt idx="26">
                  <c:v>0.2199450695212431</c:v>
                </c:pt>
                <c:pt idx="27">
                  <c:v>0.4182635472349811</c:v>
                </c:pt>
                <c:pt idx="28">
                  <c:v>0.42242274309724104</c:v>
                </c:pt>
                <c:pt idx="29">
                  <c:v>0.4634177259688666</c:v>
                </c:pt>
              </c:numCache>
            </c:numRef>
          </c:val>
          <c:smooth val="0"/>
          <c:extLst>
            <c:ext xmlns:c16="http://schemas.microsoft.com/office/drawing/2014/chart" uri="{C3380CC4-5D6E-409C-BE32-E72D297353CC}">
              <c16:uniqueId val="{00000003-13DC-485C-AA47-22D780A7154F}"/>
            </c:ext>
          </c:extLst>
        </c:ser>
        <c:ser>
          <c:idx val="2"/>
          <c:order val="2"/>
          <c:tx>
            <c:strRef>
              <c:f>Sheet4!$I$11</c:f>
              <c:strCache>
                <c:ptCount val="1"/>
                <c:pt idx="0">
                  <c:v>Developing</c:v>
                </c:pt>
              </c:strCache>
            </c:strRef>
          </c:tx>
          <c:spPr>
            <a:ln w="31750" cap="rnd">
              <a:solidFill>
                <a:schemeClr val="accent3"/>
              </a:solidFill>
              <a:round/>
            </a:ln>
            <a:effectLst>
              <a:outerShdw blurRad="38100" dist="25400" dir="5400000" rotWithShape="0">
                <a:srgbClr val="000000">
                  <a:alpha val="35000"/>
                </a:srgbClr>
              </a:outerShdw>
            </a:effectLst>
          </c:spPr>
          <c:marker>
            <c:symbol val="none"/>
          </c:marker>
          <c:trendline>
            <c:spPr>
              <a:ln w="19050" cap="rnd">
                <a:solidFill>
                  <a:schemeClr val="accent3"/>
                </a:solidFill>
                <a:prstDash val="sysDash"/>
              </a:ln>
              <a:effectLst/>
            </c:spPr>
            <c:trendlineType val="poly"/>
            <c:order val="6"/>
            <c:dispRSqr val="0"/>
            <c:dispEq val="0"/>
          </c:trendline>
          <c:cat>
            <c:numRef>
              <c:f>Sheet4!$F$12:$F$41</c:f>
              <c:numCache>
                <c:formatCode>General</c:formatCode>
                <c:ptCount val="30"/>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numCache>
            </c:numRef>
          </c:cat>
          <c:val>
            <c:numRef>
              <c:f>Sheet4!$I$12:$I$41</c:f>
              <c:numCache>
                <c:formatCode>General</c:formatCode>
                <c:ptCount val="30"/>
                <c:pt idx="0">
                  <c:v>0</c:v>
                </c:pt>
                <c:pt idx="1">
                  <c:v>0</c:v>
                </c:pt>
                <c:pt idx="2">
                  <c:v>0</c:v>
                </c:pt>
                <c:pt idx="3">
                  <c:v>8.1992013372956911E-3</c:v>
                </c:pt>
                <c:pt idx="4" formatCode="0.00">
                  <c:v>1.71807263932273E-7</c:v>
                </c:pt>
                <c:pt idx="5">
                  <c:v>3.5499771455555682E-3</c:v>
                </c:pt>
                <c:pt idx="6">
                  <c:v>0.33523753465155137</c:v>
                </c:pt>
                <c:pt idx="7">
                  <c:v>0.28221006770362583</c:v>
                </c:pt>
                <c:pt idx="8">
                  <c:v>-1.9664010669416216E-2</c:v>
                </c:pt>
                <c:pt idx="9">
                  <c:v>-2.261369844828811E-2</c:v>
                </c:pt>
                <c:pt idx="10">
                  <c:v>-9.4299855059201861E-3</c:v>
                </c:pt>
                <c:pt idx="11">
                  <c:v>1.2099719271182117E-2</c:v>
                </c:pt>
                <c:pt idx="12">
                  <c:v>0.25195420410505603</c:v>
                </c:pt>
                <c:pt idx="13">
                  <c:v>0.26216933358954897</c:v>
                </c:pt>
                <c:pt idx="14">
                  <c:v>7.3469697851862498E-2</c:v>
                </c:pt>
                <c:pt idx="15">
                  <c:v>0.11199813947811886</c:v>
                </c:pt>
                <c:pt idx="16">
                  <c:v>0.12731888430018157</c:v>
                </c:pt>
                <c:pt idx="17">
                  <c:v>8.543907893138801E-2</c:v>
                </c:pt>
                <c:pt idx="18">
                  <c:v>0.27339089561112973</c:v>
                </c:pt>
                <c:pt idx="19">
                  <c:v>0.1866114584579652</c:v>
                </c:pt>
                <c:pt idx="20">
                  <c:v>3.3386317040026176E-2</c:v>
                </c:pt>
                <c:pt idx="21">
                  <c:v>0.35168955897693427</c:v>
                </c:pt>
                <c:pt idx="22">
                  <c:v>1.4349674255550626</c:v>
                </c:pt>
                <c:pt idx="23">
                  <c:v>1.226029362854814</c:v>
                </c:pt>
                <c:pt idx="24">
                  <c:v>0.95686509898350813</c:v>
                </c:pt>
                <c:pt idx="25">
                  <c:v>1.3391635120066505</c:v>
                </c:pt>
                <c:pt idx="26">
                  <c:v>0.73336584172723429</c:v>
                </c:pt>
                <c:pt idx="27">
                  <c:v>0.76862249066890398</c:v>
                </c:pt>
                <c:pt idx="28">
                  <c:v>0.43985531504510827</c:v>
                </c:pt>
                <c:pt idx="29">
                  <c:v>0.25866244986823905</c:v>
                </c:pt>
              </c:numCache>
            </c:numRef>
          </c:val>
          <c:smooth val="0"/>
          <c:extLst>
            <c:ext xmlns:c16="http://schemas.microsoft.com/office/drawing/2014/chart" uri="{C3380CC4-5D6E-409C-BE32-E72D297353CC}">
              <c16:uniqueId val="{00000005-13DC-485C-AA47-22D780A7154F}"/>
            </c:ext>
          </c:extLst>
        </c:ser>
        <c:dLbls>
          <c:showLegendKey val="0"/>
          <c:showVal val="0"/>
          <c:showCatName val="0"/>
          <c:showSerName val="0"/>
          <c:showPercent val="0"/>
          <c:showBubbleSize val="0"/>
        </c:dLbls>
        <c:smooth val="0"/>
        <c:axId val="1903939423"/>
        <c:axId val="1903939903"/>
      </c:lineChart>
      <c:catAx>
        <c:axId val="1903939423"/>
        <c:scaling>
          <c:orientation val="minMax"/>
        </c:scaling>
        <c:delete val="0"/>
        <c:axPos val="b"/>
        <c:numFmt formatCode="General" sourceLinked="1"/>
        <c:majorTickMark val="out"/>
        <c:minorTickMark val="none"/>
        <c:tickLblPos val="low"/>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903939903"/>
        <c:crosses val="autoZero"/>
        <c:auto val="1"/>
        <c:lblAlgn val="ctr"/>
        <c:lblOffset val="100"/>
        <c:noMultiLvlLbl val="0"/>
      </c:catAx>
      <c:valAx>
        <c:axId val="1903939903"/>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903939423"/>
        <c:crosses val="autoZero"/>
        <c:crossBetween val="between"/>
      </c:valAx>
      <c:spPr>
        <a:noFill/>
        <a:ln>
          <a:noFill/>
        </a:ln>
        <a:effectLst/>
      </c:spPr>
    </c:plotArea>
    <c:legend>
      <c:legendPos val="b"/>
      <c:legendEntry>
        <c:idx val="4"/>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IN"/>
              <a:t> Trade flows(% of GDP)</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lineChart>
        <c:grouping val="standard"/>
        <c:varyColors val="0"/>
        <c:ser>
          <c:idx val="0"/>
          <c:order val="0"/>
          <c:tx>
            <c:strRef>
              <c:f>Sheet4!$C$1</c:f>
              <c:strCache>
                <c:ptCount val="1"/>
                <c:pt idx="0">
                  <c:v>Developed</c:v>
                </c:pt>
              </c:strCache>
            </c:strRef>
          </c:tx>
          <c:spPr>
            <a:ln w="31750" cap="rnd">
              <a:solidFill>
                <a:schemeClr val="accent1"/>
              </a:solidFill>
              <a:round/>
            </a:ln>
            <a:effectLst>
              <a:outerShdw blurRad="38100" dist="25400" dir="5400000" rotWithShape="0">
                <a:srgbClr val="000000">
                  <a:alpha val="35000"/>
                </a:srgbClr>
              </a:outerShdw>
            </a:effectLst>
          </c:spPr>
          <c:marker>
            <c:symbol val="none"/>
          </c:marker>
          <c:cat>
            <c:numRef>
              <c:f>Sheet4!$B$12:$B$41</c:f>
              <c:numCache>
                <c:formatCode>General</c:formatCode>
                <c:ptCount val="30"/>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numCache>
            </c:numRef>
          </c:cat>
          <c:val>
            <c:numRef>
              <c:f>Sheet4!$C$12:$C$41</c:f>
              <c:numCache>
                <c:formatCode>General</c:formatCode>
                <c:ptCount val="30"/>
                <c:pt idx="0">
                  <c:v>19.815067353731521</c:v>
                </c:pt>
                <c:pt idx="1">
                  <c:v>19.786448124097433</c:v>
                </c:pt>
                <c:pt idx="2">
                  <c:v>19.950594502392288</c:v>
                </c:pt>
                <c:pt idx="3">
                  <c:v>20.044618701975153</c:v>
                </c:pt>
                <c:pt idx="4">
                  <c:v>21.055459161745276</c:v>
                </c:pt>
                <c:pt idx="5">
                  <c:v>22.453381649056794</c:v>
                </c:pt>
                <c:pt idx="6">
                  <c:v>22.687071990241197</c:v>
                </c:pt>
                <c:pt idx="7">
                  <c:v>23.428327802617808</c:v>
                </c:pt>
                <c:pt idx="8">
                  <c:v>22.825893979763688</c:v>
                </c:pt>
                <c:pt idx="9">
                  <c:v>23.313569729623769</c:v>
                </c:pt>
                <c:pt idx="10">
                  <c:v>25.102985556853646</c:v>
                </c:pt>
                <c:pt idx="11">
                  <c:v>22.967183015497458</c:v>
                </c:pt>
                <c:pt idx="12">
                  <c:v>22.286384213606453</c:v>
                </c:pt>
                <c:pt idx="13">
                  <c:v>22.627297286681301</c:v>
                </c:pt>
                <c:pt idx="14">
                  <c:v>24.448056657190406</c:v>
                </c:pt>
                <c:pt idx="15">
                  <c:v>25.638557343676915</c:v>
                </c:pt>
                <c:pt idx="16">
                  <c:v>26.975285805890348</c:v>
                </c:pt>
                <c:pt idx="17">
                  <c:v>28.012015563109827</c:v>
                </c:pt>
                <c:pt idx="18">
                  <c:v>29.867787525706063</c:v>
                </c:pt>
                <c:pt idx="19">
                  <c:v>24.759527635837024</c:v>
                </c:pt>
                <c:pt idx="20">
                  <c:v>28.219882940833628</c:v>
                </c:pt>
                <c:pt idx="21">
                  <c:v>30.842478575913994</c:v>
                </c:pt>
                <c:pt idx="22">
                  <c:v>30.681839575193017</c:v>
                </c:pt>
                <c:pt idx="23">
                  <c:v>29.941306284822716</c:v>
                </c:pt>
                <c:pt idx="24">
                  <c:v>29.906569337427957</c:v>
                </c:pt>
                <c:pt idx="25">
                  <c:v>27.68821393407681</c:v>
                </c:pt>
                <c:pt idx="26">
                  <c:v>26.452597786546526</c:v>
                </c:pt>
                <c:pt idx="27">
                  <c:v>27.125338222287443</c:v>
                </c:pt>
                <c:pt idx="28">
                  <c:v>27.445359130261849</c:v>
                </c:pt>
                <c:pt idx="29">
                  <c:v>26.278054930918742</c:v>
                </c:pt>
              </c:numCache>
            </c:numRef>
          </c:val>
          <c:smooth val="0"/>
          <c:extLst>
            <c:ext xmlns:c16="http://schemas.microsoft.com/office/drawing/2014/chart" uri="{C3380CC4-5D6E-409C-BE32-E72D297353CC}">
              <c16:uniqueId val="{00000000-2803-4FF0-BEC4-64A6F13DD79E}"/>
            </c:ext>
          </c:extLst>
        </c:ser>
        <c:ser>
          <c:idx val="1"/>
          <c:order val="1"/>
          <c:tx>
            <c:strRef>
              <c:f>Sheet4!$D$1</c:f>
              <c:strCache>
                <c:ptCount val="1"/>
                <c:pt idx="0">
                  <c:v>Emerging</c:v>
                </c:pt>
              </c:strCache>
            </c:strRef>
          </c:tx>
          <c:spPr>
            <a:ln w="31750" cap="rnd">
              <a:solidFill>
                <a:schemeClr val="accent2"/>
              </a:solidFill>
              <a:round/>
            </a:ln>
            <a:effectLst>
              <a:outerShdw blurRad="38100" dist="25400" dir="5400000" rotWithShape="0">
                <a:srgbClr val="000000">
                  <a:alpha val="35000"/>
                </a:srgbClr>
              </a:outerShdw>
            </a:effectLst>
          </c:spPr>
          <c:marker>
            <c:symbol val="none"/>
          </c:marker>
          <c:cat>
            <c:numRef>
              <c:f>Sheet4!$B$12:$B$41</c:f>
              <c:numCache>
                <c:formatCode>General</c:formatCode>
                <c:ptCount val="30"/>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numCache>
            </c:numRef>
          </c:cat>
          <c:val>
            <c:numRef>
              <c:f>Sheet4!$D$12:$D$41</c:f>
              <c:numCache>
                <c:formatCode>General</c:formatCode>
                <c:ptCount val="30"/>
                <c:pt idx="0">
                  <c:v>15.506261510196545</c:v>
                </c:pt>
                <c:pt idx="1">
                  <c:v>16.987726551135058</c:v>
                </c:pt>
                <c:pt idx="2">
                  <c:v>18.433099041828044</c:v>
                </c:pt>
                <c:pt idx="3">
                  <c:v>19.651539786468376</c:v>
                </c:pt>
                <c:pt idx="4">
                  <c:v>20.078144376925462</c:v>
                </c:pt>
                <c:pt idx="5">
                  <c:v>22.867448706249899</c:v>
                </c:pt>
                <c:pt idx="6">
                  <c:v>21.929487871386652</c:v>
                </c:pt>
                <c:pt idx="7">
                  <c:v>22.619386867047854</c:v>
                </c:pt>
                <c:pt idx="8">
                  <c:v>23.699470079064739</c:v>
                </c:pt>
                <c:pt idx="9">
                  <c:v>24.815598044292916</c:v>
                </c:pt>
                <c:pt idx="10">
                  <c:v>26.900922910447356</c:v>
                </c:pt>
                <c:pt idx="11">
                  <c:v>25.993254753436517</c:v>
                </c:pt>
                <c:pt idx="12">
                  <c:v>29.508662935061398</c:v>
                </c:pt>
                <c:pt idx="13">
                  <c:v>30.592436132907984</c:v>
                </c:pt>
                <c:pt idx="14">
                  <c:v>37.503814059446981</c:v>
                </c:pt>
                <c:pt idx="15">
                  <c:v>42.001669614869108</c:v>
                </c:pt>
                <c:pt idx="16">
                  <c:v>45.724480499265226</c:v>
                </c:pt>
                <c:pt idx="17">
                  <c:v>45.686268679347975</c:v>
                </c:pt>
                <c:pt idx="18">
                  <c:v>53.368220439222625</c:v>
                </c:pt>
                <c:pt idx="19">
                  <c:v>46.272869642883734</c:v>
                </c:pt>
                <c:pt idx="20">
                  <c:v>49.255206497416133</c:v>
                </c:pt>
                <c:pt idx="21">
                  <c:v>55.623880013511872</c:v>
                </c:pt>
                <c:pt idx="22">
                  <c:v>55.79372172873471</c:v>
                </c:pt>
                <c:pt idx="23">
                  <c:v>53.844131946681081</c:v>
                </c:pt>
                <c:pt idx="24">
                  <c:v>48.922185747048857</c:v>
                </c:pt>
                <c:pt idx="25">
                  <c:v>41.922913865875678</c:v>
                </c:pt>
                <c:pt idx="26">
                  <c:v>40.082485713267168</c:v>
                </c:pt>
                <c:pt idx="27">
                  <c:v>40.742496954520377</c:v>
                </c:pt>
                <c:pt idx="28">
                  <c:v>43.616969332398583</c:v>
                </c:pt>
                <c:pt idx="29">
                  <c:v>39.905403530635063</c:v>
                </c:pt>
              </c:numCache>
            </c:numRef>
          </c:val>
          <c:smooth val="0"/>
          <c:extLst>
            <c:ext xmlns:c16="http://schemas.microsoft.com/office/drawing/2014/chart" uri="{C3380CC4-5D6E-409C-BE32-E72D297353CC}">
              <c16:uniqueId val="{00000001-2803-4FF0-BEC4-64A6F13DD79E}"/>
            </c:ext>
          </c:extLst>
        </c:ser>
        <c:ser>
          <c:idx val="2"/>
          <c:order val="2"/>
          <c:tx>
            <c:strRef>
              <c:f>Sheet4!$E$1</c:f>
              <c:strCache>
                <c:ptCount val="1"/>
                <c:pt idx="0">
                  <c:v>Developing</c:v>
                </c:pt>
              </c:strCache>
            </c:strRef>
          </c:tx>
          <c:spPr>
            <a:ln w="31750" cap="rnd">
              <a:solidFill>
                <a:schemeClr val="accent3"/>
              </a:solidFill>
              <a:round/>
            </a:ln>
            <a:effectLst>
              <a:outerShdw blurRad="38100" dist="25400" dir="5400000" rotWithShape="0">
                <a:srgbClr val="000000">
                  <a:alpha val="35000"/>
                </a:srgbClr>
              </a:outerShdw>
            </a:effectLst>
          </c:spPr>
          <c:marker>
            <c:symbol val="none"/>
          </c:marker>
          <c:cat>
            <c:numRef>
              <c:f>Sheet4!$B$12:$B$41</c:f>
              <c:numCache>
                <c:formatCode>General</c:formatCode>
                <c:ptCount val="30"/>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numCache>
            </c:numRef>
          </c:cat>
          <c:val>
            <c:numRef>
              <c:f>Sheet4!$E$12:$E$41</c:f>
              <c:numCache>
                <c:formatCode>General</c:formatCode>
                <c:ptCount val="30"/>
                <c:pt idx="0">
                  <c:v>31.4905197839858</c:v>
                </c:pt>
                <c:pt idx="1">
                  <c:v>33.122179479389402</c:v>
                </c:pt>
                <c:pt idx="2">
                  <c:v>34.753839174793001</c:v>
                </c:pt>
                <c:pt idx="3">
                  <c:v>36.3854988701965</c:v>
                </c:pt>
                <c:pt idx="4">
                  <c:v>42.516722468177313</c:v>
                </c:pt>
                <c:pt idx="5">
                  <c:v>52.208531417797907</c:v>
                </c:pt>
                <c:pt idx="6">
                  <c:v>60.316256743414478</c:v>
                </c:pt>
                <c:pt idx="7">
                  <c:v>33.750000421875001</c:v>
                </c:pt>
                <c:pt idx="8">
                  <c:v>62.679306726586923</c:v>
                </c:pt>
                <c:pt idx="9">
                  <c:v>41.177660819152862</c:v>
                </c:pt>
                <c:pt idx="10">
                  <c:v>27.014402922756858</c:v>
                </c:pt>
                <c:pt idx="11">
                  <c:v>25.041937513839134</c:v>
                </c:pt>
                <c:pt idx="12">
                  <c:v>29.316845642982127</c:v>
                </c:pt>
                <c:pt idx="13">
                  <c:v>54.031356177641911</c:v>
                </c:pt>
                <c:pt idx="14">
                  <c:v>49.336414625499422</c:v>
                </c:pt>
                <c:pt idx="15">
                  <c:v>52.314604695007901</c:v>
                </c:pt>
                <c:pt idx="16">
                  <c:v>47.963259623037374</c:v>
                </c:pt>
                <c:pt idx="17">
                  <c:v>80.142055052808743</c:v>
                </c:pt>
                <c:pt idx="18">
                  <c:v>83.772291650798266</c:v>
                </c:pt>
                <c:pt idx="19">
                  <c:v>62.946879362656382</c:v>
                </c:pt>
                <c:pt idx="20">
                  <c:v>90.747610292954278</c:v>
                </c:pt>
                <c:pt idx="21">
                  <c:v>85.198144191941765</c:v>
                </c:pt>
                <c:pt idx="22">
                  <c:v>68.35171139520358</c:v>
                </c:pt>
                <c:pt idx="23">
                  <c:v>77.46594514722652</c:v>
                </c:pt>
                <c:pt idx="24">
                  <c:v>78.69015012421599</c:v>
                </c:pt>
                <c:pt idx="25">
                  <c:v>59.332430964424532</c:v>
                </c:pt>
                <c:pt idx="26">
                  <c:v>55.925210262411561</c:v>
                </c:pt>
                <c:pt idx="27">
                  <c:v>74.291379617190358</c:v>
                </c:pt>
                <c:pt idx="28">
                  <c:v>69.919729150181695</c:v>
                </c:pt>
                <c:pt idx="29">
                  <c:v>55.235158039985443</c:v>
                </c:pt>
              </c:numCache>
            </c:numRef>
          </c:val>
          <c:smooth val="0"/>
          <c:extLst>
            <c:ext xmlns:c16="http://schemas.microsoft.com/office/drawing/2014/chart" uri="{C3380CC4-5D6E-409C-BE32-E72D297353CC}">
              <c16:uniqueId val="{00000002-2803-4FF0-BEC4-64A6F13DD79E}"/>
            </c:ext>
          </c:extLst>
        </c:ser>
        <c:dLbls>
          <c:showLegendKey val="0"/>
          <c:showVal val="0"/>
          <c:showCatName val="0"/>
          <c:showSerName val="0"/>
          <c:showPercent val="0"/>
          <c:showBubbleSize val="0"/>
        </c:dLbls>
        <c:smooth val="0"/>
        <c:axId val="1527464159"/>
        <c:axId val="1527464639"/>
      </c:lineChart>
      <c:catAx>
        <c:axId val="1527464159"/>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5400000" spcFirstLastPara="1" vertOverflow="ellipsis" wrap="square" anchor="ctr" anchorCtr="1"/>
          <a:lstStyle/>
          <a:p>
            <a:pPr>
              <a:defRPr sz="1197" b="0" i="0" u="none" strike="noStrike" kern="1200" baseline="0">
                <a:solidFill>
                  <a:schemeClr val="tx2"/>
                </a:solidFill>
                <a:latin typeface="+mn-lt"/>
                <a:ea typeface="+mn-ea"/>
                <a:cs typeface="+mn-cs"/>
              </a:defRPr>
            </a:pPr>
            <a:endParaRPr lang="en-US"/>
          </a:p>
        </c:txPr>
        <c:crossAx val="1527464639"/>
        <c:crosses val="autoZero"/>
        <c:auto val="1"/>
        <c:lblAlgn val="ctr"/>
        <c:lblOffset val="100"/>
        <c:noMultiLvlLbl val="0"/>
      </c:catAx>
      <c:valAx>
        <c:axId val="1527464639"/>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274641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none" spc="0" normalizeH="0" baseline="0">
                <a:solidFill>
                  <a:schemeClr val="tx1">
                    <a:lumMod val="65000"/>
                    <a:lumOff val="35000"/>
                  </a:schemeClr>
                </a:solidFill>
                <a:latin typeface="+mj-lt"/>
                <a:ea typeface="+mj-ea"/>
                <a:cs typeface="+mj-cs"/>
              </a:defRPr>
            </a:pPr>
            <a:r>
              <a:rPr lang="en-IN" b="1" dirty="0"/>
              <a:t>Remittances received (%of GDP)</a:t>
            </a:r>
          </a:p>
        </c:rich>
      </c:tx>
      <c:overlay val="0"/>
      <c:spPr>
        <a:noFill/>
        <a:ln>
          <a:noFill/>
        </a:ln>
        <a:effectLst/>
      </c:spPr>
      <c:txPr>
        <a:bodyPr rot="0" spcFirstLastPara="1" vertOverflow="ellipsis" vert="horz" wrap="square" anchor="ctr" anchorCtr="1"/>
        <a:lstStyle/>
        <a:p>
          <a:pPr>
            <a:defRPr sz="2200" b="1"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2"/>
          <c:order val="2"/>
          <c:tx>
            <c:v>Developing</c:v>
          </c:tx>
          <c:spPr>
            <a:solidFill>
              <a:schemeClr val="accent3"/>
            </a:solidFill>
            <a:ln>
              <a:noFill/>
            </a:ln>
            <a:effectLst/>
          </c:spPr>
          <c:invertIfNegative val="0"/>
          <c:cat>
            <c:strRef>
              <c:f>[API_BX.TRF.PWKR.DT.GD.ZS_DS2_en_excel_v2_1109.xls]Sheet1!$A$4:$A$43</c:f>
              <c:strCache>
                <c:ptCount val="40"/>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strCache>
            </c:strRef>
          </c:cat>
          <c:val>
            <c:numRef>
              <c:f>[API_BX.TRF.PWKR.DT.GD.ZS_DS2_en_excel_v2_1109.xls]Sheet1!$D$4:$D$43</c:f>
              <c:numCache>
                <c:formatCode>General</c:formatCode>
                <c:ptCount val="40"/>
                <c:pt idx="0">
                  <c:v>2.7998391492408763E-3</c:v>
                </c:pt>
                <c:pt idx="1">
                  <c:v>2.4945112956148677E-3</c:v>
                </c:pt>
                <c:pt idx="2">
                  <c:v>2.3924954594922109E-3</c:v>
                </c:pt>
                <c:pt idx="3">
                  <c:v>2.2014079104291152E-3</c:v>
                </c:pt>
                <c:pt idx="4">
                  <c:v>1.9813686948204298E-3</c:v>
                </c:pt>
                <c:pt idx="5">
                  <c:v>1.8437517213150834E-3</c:v>
                </c:pt>
                <c:pt idx="6">
                  <c:v>1.982692492037022E-2</c:v>
                </c:pt>
                <c:pt idx="7">
                  <c:v>2.0472831790147295E-2</c:v>
                </c:pt>
                <c:pt idx="8">
                  <c:v>1.9001466263899237E-2</c:v>
                </c:pt>
                <c:pt idx="9">
                  <c:v>1.8080041406839928E-2</c:v>
                </c:pt>
                <c:pt idx="10">
                  <c:v>1.9620522328489803E-2</c:v>
                </c:pt>
                <c:pt idx="11">
                  <c:v>2.1110308017256538E-2</c:v>
                </c:pt>
                <c:pt idx="12">
                  <c:v>2.7544630813761333E-2</c:v>
                </c:pt>
                <c:pt idx="13">
                  <c:v>2.6536186391339638E-2</c:v>
                </c:pt>
                <c:pt idx="14">
                  <c:v>2.666305853138282E-2</c:v>
                </c:pt>
                <c:pt idx="15">
                  <c:v>2.8521879449180856E-2</c:v>
                </c:pt>
                <c:pt idx="16">
                  <c:v>2.7015570927826933E-2</c:v>
                </c:pt>
                <c:pt idx="17">
                  <c:v>2.6464427146579816E-2</c:v>
                </c:pt>
                <c:pt idx="18">
                  <c:v>2.6890093885819387E-2</c:v>
                </c:pt>
                <c:pt idx="19">
                  <c:v>4.4086015699854597E-2</c:v>
                </c:pt>
                <c:pt idx="20">
                  <c:v>4.287406672082749E-2</c:v>
                </c:pt>
                <c:pt idx="21">
                  <c:v>4.2648178796134424E-2</c:v>
                </c:pt>
                <c:pt idx="22">
                  <c:v>4.1814940432467133E-2</c:v>
                </c:pt>
                <c:pt idx="23">
                  <c:v>4.0780521016545265E-2</c:v>
                </c:pt>
                <c:pt idx="24">
                  <c:v>3.8748662131638058E-2</c:v>
                </c:pt>
                <c:pt idx="25">
                  <c:v>3.6773736910332748E-2</c:v>
                </c:pt>
                <c:pt idx="26">
                  <c:v>3.6683214888579077E-2</c:v>
                </c:pt>
                <c:pt idx="27">
                  <c:v>3.6057190753109598E-2</c:v>
                </c:pt>
                <c:pt idx="28">
                  <c:v>3.6317197818097419E-2</c:v>
                </c:pt>
                <c:pt idx="29">
                  <c:v>3.9646176523426779E-2</c:v>
                </c:pt>
                <c:pt idx="30">
                  <c:v>3.9404687536443522E-2</c:v>
                </c:pt>
                <c:pt idx="31">
                  <c:v>3.9128877342251775E-2</c:v>
                </c:pt>
                <c:pt idx="32">
                  <c:v>3.8778218490621061E-2</c:v>
                </c:pt>
                <c:pt idx="33">
                  <c:v>3.9174955183981598E-2</c:v>
                </c:pt>
                <c:pt idx="34">
                  <c:v>3.6931786881724805E-2</c:v>
                </c:pt>
                <c:pt idx="35">
                  <c:v>3.5955141669981323E-2</c:v>
                </c:pt>
                <c:pt idx="36">
                  <c:v>3.3661416035266956E-2</c:v>
                </c:pt>
                <c:pt idx="37">
                  <c:v>3.2362670763184893E-2</c:v>
                </c:pt>
                <c:pt idx="38">
                  <c:v>3.3601987866685751E-2</c:v>
                </c:pt>
                <c:pt idx="39">
                  <c:v>3.2753453017334615E-2</c:v>
                </c:pt>
              </c:numCache>
            </c:numRef>
          </c:val>
          <c:extLst>
            <c:ext xmlns:c16="http://schemas.microsoft.com/office/drawing/2014/chart" uri="{C3380CC4-5D6E-409C-BE32-E72D297353CC}">
              <c16:uniqueId val="{00000000-D601-4B2C-9AF2-2196704E197B}"/>
            </c:ext>
          </c:extLst>
        </c:ser>
        <c:dLbls>
          <c:showLegendKey val="0"/>
          <c:showVal val="0"/>
          <c:showCatName val="0"/>
          <c:showSerName val="0"/>
          <c:showPercent val="0"/>
          <c:showBubbleSize val="0"/>
        </c:dLbls>
        <c:gapWidth val="269"/>
        <c:axId val="680078000"/>
        <c:axId val="680082320"/>
      </c:barChart>
      <c:lineChart>
        <c:grouping val="standard"/>
        <c:varyColors val="0"/>
        <c:ser>
          <c:idx val="0"/>
          <c:order val="0"/>
          <c:tx>
            <c:v>Emerging</c:v>
          </c:tx>
          <c:spPr>
            <a:ln w="38100" cap="rnd">
              <a:solidFill>
                <a:schemeClr val="accent1"/>
              </a:solidFill>
              <a:round/>
            </a:ln>
            <a:effectLst/>
          </c:spPr>
          <c:marker>
            <c:symbol val="none"/>
          </c:marker>
          <c:cat>
            <c:strRef>
              <c:f>[API_BX.TRF.PWKR.DT.GD.ZS_DS2_en_excel_v2_1109.xls]Sheet1!$A$4:$A$43</c:f>
              <c:strCache>
                <c:ptCount val="40"/>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strCache>
            </c:strRef>
          </c:cat>
          <c:val>
            <c:numRef>
              <c:f>[API_BX.TRF.PWKR.DT.GD.ZS_DS2_en_excel_v2_1109.xls]Sheet1!$B$4:$B$43</c:f>
              <c:numCache>
                <c:formatCode>General</c:formatCode>
                <c:ptCount val="40"/>
                <c:pt idx="0">
                  <c:v>1.4796310884389368</c:v>
                </c:pt>
                <c:pt idx="1">
                  <c:v>1.1894150863103583</c:v>
                </c:pt>
                <c:pt idx="2">
                  <c:v>1.3041692141333432</c:v>
                </c:pt>
                <c:pt idx="3">
                  <c:v>1.2187553300995313</c:v>
                </c:pt>
                <c:pt idx="4">
                  <c:v>1.08162516890611</c:v>
                </c:pt>
                <c:pt idx="5">
                  <c:v>1.0619726966667125</c:v>
                </c:pt>
                <c:pt idx="6">
                  <c:v>0.89961007028967699</c:v>
                </c:pt>
                <c:pt idx="7">
                  <c:v>0.95523064568423177</c:v>
                </c:pt>
                <c:pt idx="8">
                  <c:v>0.78063950642852831</c:v>
                </c:pt>
                <c:pt idx="9">
                  <c:v>0.88293012968958684</c:v>
                </c:pt>
                <c:pt idx="10">
                  <c:v>0.74264665096236637</c:v>
                </c:pt>
                <c:pt idx="11">
                  <c:v>1.217713560241499</c:v>
                </c:pt>
                <c:pt idx="12">
                  <c:v>1.0053242208676076</c:v>
                </c:pt>
                <c:pt idx="13">
                  <c:v>1.2613114808030399</c:v>
                </c:pt>
                <c:pt idx="14">
                  <c:v>1.7895339202036871</c:v>
                </c:pt>
                <c:pt idx="15">
                  <c:v>1.7272574933508738</c:v>
                </c:pt>
                <c:pt idx="16">
                  <c:v>2.2310418739841835</c:v>
                </c:pt>
                <c:pt idx="17">
                  <c:v>2.4841959190383323</c:v>
                </c:pt>
                <c:pt idx="18">
                  <c:v>2.2497379176179817</c:v>
                </c:pt>
                <c:pt idx="19">
                  <c:v>2.4245358358690909</c:v>
                </c:pt>
                <c:pt idx="20">
                  <c:v>2.7505527618101175</c:v>
                </c:pt>
                <c:pt idx="21">
                  <c:v>2.9402222076094189</c:v>
                </c:pt>
                <c:pt idx="22">
                  <c:v>3.0558438956830947</c:v>
                </c:pt>
                <c:pt idx="23">
                  <c:v>3.4555088424365499</c:v>
                </c:pt>
                <c:pt idx="24">
                  <c:v>2.6440534379017402</c:v>
                </c:pt>
                <c:pt idx="25">
                  <c:v>2.6969194741004312</c:v>
                </c:pt>
                <c:pt idx="26">
                  <c:v>3.0133841311028071</c:v>
                </c:pt>
                <c:pt idx="27">
                  <c:v>3.0587359831917205</c:v>
                </c:pt>
                <c:pt idx="28">
                  <c:v>4.1686111896124851</c:v>
                </c:pt>
                <c:pt idx="29">
                  <c:v>3.6667673744297002</c:v>
                </c:pt>
                <c:pt idx="30">
                  <c:v>3.1916605845045862</c:v>
                </c:pt>
                <c:pt idx="31">
                  <c:v>3.4282665155127114</c:v>
                </c:pt>
                <c:pt idx="32">
                  <c:v>3.7655451058094611</c:v>
                </c:pt>
                <c:pt idx="33">
                  <c:v>3.7684898117230734</c:v>
                </c:pt>
                <c:pt idx="34">
                  <c:v>3.4519017587229994</c:v>
                </c:pt>
                <c:pt idx="35">
                  <c:v>3.2758164411682231</c:v>
                </c:pt>
                <c:pt idx="36">
                  <c:v>2.7342012045569399</c:v>
                </c:pt>
                <c:pt idx="37">
                  <c:v>2.601087872834607</c:v>
                </c:pt>
                <c:pt idx="38">
                  <c:v>2.9149915600700229</c:v>
                </c:pt>
                <c:pt idx="39">
                  <c:v>2.9387746556685563</c:v>
                </c:pt>
              </c:numCache>
            </c:numRef>
          </c:val>
          <c:smooth val="0"/>
          <c:extLst>
            <c:ext xmlns:c16="http://schemas.microsoft.com/office/drawing/2014/chart" uri="{C3380CC4-5D6E-409C-BE32-E72D297353CC}">
              <c16:uniqueId val="{00000001-D601-4B2C-9AF2-2196704E197B}"/>
            </c:ext>
          </c:extLst>
        </c:ser>
        <c:ser>
          <c:idx val="1"/>
          <c:order val="1"/>
          <c:tx>
            <c:v>Developed</c:v>
          </c:tx>
          <c:spPr>
            <a:ln w="38100" cap="rnd">
              <a:solidFill>
                <a:schemeClr val="accent2"/>
              </a:solidFill>
              <a:round/>
            </a:ln>
            <a:effectLst/>
          </c:spPr>
          <c:marker>
            <c:symbol val="none"/>
          </c:marker>
          <c:cat>
            <c:strRef>
              <c:f>[API_BX.TRF.PWKR.DT.GD.ZS_DS2_en_excel_v2_1109.xls]Sheet1!$A$4:$A$43</c:f>
              <c:strCache>
                <c:ptCount val="40"/>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strCache>
            </c:strRef>
          </c:cat>
          <c:val>
            <c:numRef>
              <c:f>[API_BX.TRF.PWKR.DT.GD.ZS_DS2_en_excel_v2_1109.xls]Sheet1!$C$4:$C$43</c:f>
              <c:numCache>
                <c:formatCode>General</c:formatCode>
                <c:ptCount val="40"/>
                <c:pt idx="0">
                  <c:v>8.6559305893552565E-3</c:v>
                </c:pt>
                <c:pt idx="1">
                  <c:v>7.8924240028323787E-3</c:v>
                </c:pt>
                <c:pt idx="2">
                  <c:v>6.2342303153007164E-3</c:v>
                </c:pt>
                <c:pt idx="3">
                  <c:v>5.3292728841746176E-3</c:v>
                </c:pt>
                <c:pt idx="4">
                  <c:v>7.3274954805642055E-3</c:v>
                </c:pt>
                <c:pt idx="5">
                  <c:v>4.5817552958004448E-3</c:v>
                </c:pt>
                <c:pt idx="6">
                  <c:v>1.1795191763914806E-2</c:v>
                </c:pt>
                <c:pt idx="7">
                  <c:v>1.1570114892408216E-2</c:v>
                </c:pt>
                <c:pt idx="8">
                  <c:v>7.5790505533091497E-3</c:v>
                </c:pt>
                <c:pt idx="9">
                  <c:v>5.5551798782454628E-3</c:v>
                </c:pt>
                <c:pt idx="10">
                  <c:v>4.1672640606488726E-3</c:v>
                </c:pt>
                <c:pt idx="11">
                  <c:v>3.5590670141776243E-3</c:v>
                </c:pt>
                <c:pt idx="12">
                  <c:v>9.6578687337414721E-3</c:v>
                </c:pt>
                <c:pt idx="13">
                  <c:v>7.5182943721765491E-3</c:v>
                </c:pt>
                <c:pt idx="14">
                  <c:v>6.130184435535346E-3</c:v>
                </c:pt>
                <c:pt idx="15">
                  <c:v>2.7187358165456024</c:v>
                </c:pt>
                <c:pt idx="16">
                  <c:v>2.680843986274263</c:v>
                </c:pt>
                <c:pt idx="17">
                  <c:v>0.70389240970864575</c:v>
                </c:pt>
                <c:pt idx="18">
                  <c:v>3.0236961524919694</c:v>
                </c:pt>
                <c:pt idx="19">
                  <c:v>3.3578436756416052</c:v>
                </c:pt>
                <c:pt idx="20">
                  <c:v>1.1220767477961489</c:v>
                </c:pt>
                <c:pt idx="21">
                  <c:v>0.57824527333755504</c:v>
                </c:pt>
                <c:pt idx="22">
                  <c:v>1.7646677624691001</c:v>
                </c:pt>
                <c:pt idx="23">
                  <c:v>1.8901605555204952</c:v>
                </c:pt>
                <c:pt idx="24">
                  <c:v>1.7280477778405154</c:v>
                </c:pt>
                <c:pt idx="25">
                  <c:v>0.14966303442704887</c:v>
                </c:pt>
                <c:pt idx="26">
                  <c:v>0.83895615190707307</c:v>
                </c:pt>
                <c:pt idx="27">
                  <c:v>1.9736803558145677</c:v>
                </c:pt>
                <c:pt idx="28">
                  <c:v>0.92086288066213307</c:v>
                </c:pt>
                <c:pt idx="29">
                  <c:v>1.4839099645824405</c:v>
                </c:pt>
                <c:pt idx="30">
                  <c:v>1.7151219330640191</c:v>
                </c:pt>
                <c:pt idx="31">
                  <c:v>2.0056655769983207</c:v>
                </c:pt>
                <c:pt idx="32">
                  <c:v>1.7030825025911294</c:v>
                </c:pt>
                <c:pt idx="33">
                  <c:v>1.4157690837927417</c:v>
                </c:pt>
                <c:pt idx="34">
                  <c:v>1.2448226292937965</c:v>
                </c:pt>
                <c:pt idx="35">
                  <c:v>1.1327225328735278</c:v>
                </c:pt>
                <c:pt idx="36">
                  <c:v>1.5074985160463257</c:v>
                </c:pt>
                <c:pt idx="37">
                  <c:v>1.7087742264412544</c:v>
                </c:pt>
                <c:pt idx="38">
                  <c:v>1.7920630286657886</c:v>
                </c:pt>
                <c:pt idx="39">
                  <c:v>4.3539726644914856</c:v>
                </c:pt>
              </c:numCache>
            </c:numRef>
          </c:val>
          <c:smooth val="0"/>
          <c:extLst>
            <c:ext xmlns:c16="http://schemas.microsoft.com/office/drawing/2014/chart" uri="{C3380CC4-5D6E-409C-BE32-E72D297353CC}">
              <c16:uniqueId val="{00000002-D601-4B2C-9AF2-2196704E197B}"/>
            </c:ext>
          </c:extLst>
        </c:ser>
        <c:dLbls>
          <c:showLegendKey val="0"/>
          <c:showVal val="0"/>
          <c:showCatName val="0"/>
          <c:showSerName val="0"/>
          <c:showPercent val="0"/>
          <c:showBubbleSize val="0"/>
        </c:dLbls>
        <c:marker val="1"/>
        <c:smooth val="0"/>
        <c:axId val="680076080"/>
        <c:axId val="680066960"/>
      </c:lineChart>
      <c:catAx>
        <c:axId val="6800760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680066960"/>
        <c:crosses val="autoZero"/>
        <c:auto val="1"/>
        <c:lblAlgn val="ctr"/>
        <c:lblOffset val="100"/>
        <c:noMultiLvlLbl val="0"/>
      </c:catAx>
      <c:valAx>
        <c:axId val="68006696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crossAx val="680076080"/>
        <c:crosses val="autoZero"/>
        <c:crossBetween val="between"/>
      </c:valAx>
      <c:valAx>
        <c:axId val="680082320"/>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680078000"/>
        <c:crosses val="max"/>
        <c:crossBetween val="between"/>
      </c:valAx>
      <c:catAx>
        <c:axId val="680078000"/>
        <c:scaling>
          <c:orientation val="minMax"/>
        </c:scaling>
        <c:delete val="1"/>
        <c:axPos val="b"/>
        <c:numFmt formatCode="General" sourceLinked="1"/>
        <c:majorTickMark val="out"/>
        <c:minorTickMark val="none"/>
        <c:tickLblPos val="nextTo"/>
        <c:crossAx val="68008232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IN"/>
              <a:t> Unemployment rate(% of total labour force)</a:t>
            </a:r>
          </a:p>
        </c:rich>
      </c:tx>
      <c:layout>
        <c:manualLayout>
          <c:xMode val="edge"/>
          <c:yMode val="edge"/>
          <c:x val="0.17713378102745081"/>
          <c:y val="3.6714126081870697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6.1025371828521434E-2"/>
          <c:y val="0.14094441734606183"/>
          <c:w val="0.90286351706036749"/>
          <c:h val="0.61679464845655352"/>
        </c:manualLayout>
      </c:layout>
      <c:lineChart>
        <c:grouping val="standard"/>
        <c:varyColors val="0"/>
        <c:ser>
          <c:idx val="0"/>
          <c:order val="0"/>
          <c:tx>
            <c:strRef>
              <c:f>[API_SL.UEM.TOTL.ZS_DS2_en_excel_v2_52.xls]Sheet1!$D$2</c:f>
              <c:strCache>
                <c:ptCount val="1"/>
                <c:pt idx="0">
                  <c:v>Developing</c:v>
                </c:pt>
              </c:strCache>
            </c:strRef>
          </c:tx>
          <c:spPr>
            <a:ln w="31750" cap="rnd">
              <a:solidFill>
                <a:schemeClr val="accent1"/>
              </a:solidFill>
              <a:round/>
            </a:ln>
            <a:effectLst>
              <a:outerShdw blurRad="38100" dist="25400" dir="5400000" rotWithShape="0">
                <a:srgbClr val="000000">
                  <a:alpha val="35000"/>
                </a:srgbClr>
              </a:outerShdw>
            </a:effectLst>
          </c:spPr>
          <c:marker>
            <c:symbol val="none"/>
          </c:marker>
          <c:cat>
            <c:strRef>
              <c:f>[API_SL.UEM.TOTL.ZS_DS2_en_excel_v2_52.xls]Sheet1!$C$3:$C$31</c:f>
              <c:strCache>
                <c:ptCount val="29"/>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pt idx="26">
                  <c:v>2017</c:v>
                </c:pt>
                <c:pt idx="27">
                  <c:v>2018</c:v>
                </c:pt>
                <c:pt idx="28">
                  <c:v>2019</c:v>
                </c:pt>
              </c:strCache>
            </c:strRef>
          </c:cat>
          <c:val>
            <c:numRef>
              <c:f>[API_SL.UEM.TOTL.ZS_DS2_en_excel_v2_52.xls]Sheet1!$D$3:$D$31</c:f>
              <c:numCache>
                <c:formatCode>General</c:formatCode>
                <c:ptCount val="29"/>
                <c:pt idx="0">
                  <c:v>3.2130000000000001</c:v>
                </c:pt>
                <c:pt idx="1">
                  <c:v>3.3119999999999998</c:v>
                </c:pt>
                <c:pt idx="2">
                  <c:v>3.39</c:v>
                </c:pt>
                <c:pt idx="3">
                  <c:v>3.3450000000000002</c:v>
                </c:pt>
                <c:pt idx="4">
                  <c:v>3.2330000000000001</c:v>
                </c:pt>
                <c:pt idx="5">
                  <c:v>3.117</c:v>
                </c:pt>
                <c:pt idx="6">
                  <c:v>3.14</c:v>
                </c:pt>
                <c:pt idx="7">
                  <c:v>3.169</c:v>
                </c:pt>
                <c:pt idx="8">
                  <c:v>3.206</c:v>
                </c:pt>
                <c:pt idx="9">
                  <c:v>3.2240000000000002</c:v>
                </c:pt>
                <c:pt idx="10">
                  <c:v>3.2330000000000001</c:v>
                </c:pt>
                <c:pt idx="11">
                  <c:v>3.165</c:v>
                </c:pt>
                <c:pt idx="12">
                  <c:v>3.05</c:v>
                </c:pt>
                <c:pt idx="13">
                  <c:v>2.9729999999999999</c:v>
                </c:pt>
                <c:pt idx="14">
                  <c:v>2.948</c:v>
                </c:pt>
                <c:pt idx="15">
                  <c:v>3.173</c:v>
                </c:pt>
                <c:pt idx="16">
                  <c:v>3.4009999999999998</c:v>
                </c:pt>
                <c:pt idx="17">
                  <c:v>3.625</c:v>
                </c:pt>
                <c:pt idx="18">
                  <c:v>3.879</c:v>
                </c:pt>
                <c:pt idx="19">
                  <c:v>4.0960000000000001</c:v>
                </c:pt>
                <c:pt idx="20">
                  <c:v>4.3150000000000004</c:v>
                </c:pt>
                <c:pt idx="21">
                  <c:v>4.4850000000000003</c:v>
                </c:pt>
                <c:pt idx="22">
                  <c:v>4.4740000000000002</c:v>
                </c:pt>
                <c:pt idx="23">
                  <c:v>4.4459999999999997</c:v>
                </c:pt>
                <c:pt idx="24">
                  <c:v>4.4560000000000004</c:v>
                </c:pt>
                <c:pt idx="25">
                  <c:v>4.548</c:v>
                </c:pt>
                <c:pt idx="26">
                  <c:v>4.6369999999999996</c:v>
                </c:pt>
                <c:pt idx="27">
                  <c:v>4.6609999999999996</c:v>
                </c:pt>
                <c:pt idx="28">
                  <c:v>4.6420000000000003</c:v>
                </c:pt>
              </c:numCache>
            </c:numRef>
          </c:val>
          <c:smooth val="0"/>
          <c:extLst>
            <c:ext xmlns:c16="http://schemas.microsoft.com/office/drawing/2014/chart" uri="{C3380CC4-5D6E-409C-BE32-E72D297353CC}">
              <c16:uniqueId val="{00000000-FA4F-4D4C-B180-CF4AA3AC0B0D}"/>
            </c:ext>
          </c:extLst>
        </c:ser>
        <c:ser>
          <c:idx val="1"/>
          <c:order val="1"/>
          <c:tx>
            <c:strRef>
              <c:f>[API_SL.UEM.TOTL.ZS_DS2_en_excel_v2_52.xls]Sheet1!$E$2</c:f>
              <c:strCache>
                <c:ptCount val="1"/>
                <c:pt idx="0">
                  <c:v>Emerging</c:v>
                </c:pt>
              </c:strCache>
            </c:strRef>
          </c:tx>
          <c:spPr>
            <a:ln w="31750" cap="rnd">
              <a:solidFill>
                <a:schemeClr val="accent2"/>
              </a:solidFill>
              <a:round/>
            </a:ln>
            <a:effectLst>
              <a:outerShdw blurRad="38100" dist="25400" dir="5400000" rotWithShape="0">
                <a:srgbClr val="000000">
                  <a:alpha val="35000"/>
                </a:srgbClr>
              </a:outerShdw>
            </a:effectLst>
          </c:spPr>
          <c:marker>
            <c:symbol val="none"/>
          </c:marker>
          <c:cat>
            <c:strRef>
              <c:f>[API_SL.UEM.TOTL.ZS_DS2_en_excel_v2_52.xls]Sheet1!$C$3:$C$31</c:f>
              <c:strCache>
                <c:ptCount val="29"/>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pt idx="26">
                  <c:v>2017</c:v>
                </c:pt>
                <c:pt idx="27">
                  <c:v>2018</c:v>
                </c:pt>
                <c:pt idx="28">
                  <c:v>2019</c:v>
                </c:pt>
              </c:strCache>
            </c:strRef>
          </c:cat>
          <c:val>
            <c:numRef>
              <c:f>[API_SL.UEM.TOTL.ZS_DS2_en_excel_v2_52.xls]Sheet1!$E$3:$E$31</c:f>
              <c:numCache>
                <c:formatCode>General</c:formatCode>
                <c:ptCount val="29"/>
                <c:pt idx="0">
                  <c:v>6.85</c:v>
                </c:pt>
                <c:pt idx="1">
                  <c:v>6.8529999999999998</c:v>
                </c:pt>
                <c:pt idx="2">
                  <c:v>6.859</c:v>
                </c:pt>
                <c:pt idx="3">
                  <c:v>6.8280000000000003</c:v>
                </c:pt>
                <c:pt idx="4">
                  <c:v>6.99</c:v>
                </c:pt>
                <c:pt idx="5">
                  <c:v>7.1470000000000002</c:v>
                </c:pt>
                <c:pt idx="6">
                  <c:v>7.335</c:v>
                </c:pt>
                <c:pt idx="7">
                  <c:v>7.5170000000000003</c:v>
                </c:pt>
                <c:pt idx="8">
                  <c:v>7.6820000000000004</c:v>
                </c:pt>
                <c:pt idx="9">
                  <c:v>7.8559999999999999</c:v>
                </c:pt>
                <c:pt idx="10">
                  <c:v>8.0389999999999997</c:v>
                </c:pt>
                <c:pt idx="11">
                  <c:v>8.2479999999999993</c:v>
                </c:pt>
                <c:pt idx="12">
                  <c:v>8.3970000000000002</c:v>
                </c:pt>
                <c:pt idx="13">
                  <c:v>8.5510000000000002</c:v>
                </c:pt>
                <c:pt idx="14">
                  <c:v>8.6969999999999992</c:v>
                </c:pt>
                <c:pt idx="15">
                  <c:v>8.6140000000000008</c:v>
                </c:pt>
                <c:pt idx="16">
                  <c:v>8.5340000000000007</c:v>
                </c:pt>
                <c:pt idx="17">
                  <c:v>8.4860000000000007</c:v>
                </c:pt>
                <c:pt idx="18">
                  <c:v>8.4060000000000006</c:v>
                </c:pt>
                <c:pt idx="19">
                  <c:v>8.3179999999999996</c:v>
                </c:pt>
                <c:pt idx="20">
                  <c:v>8.2219999999999995</c:v>
                </c:pt>
                <c:pt idx="21">
                  <c:v>8.1560000000000006</c:v>
                </c:pt>
                <c:pt idx="22">
                  <c:v>8.0879999999999992</c:v>
                </c:pt>
                <c:pt idx="23">
                  <c:v>7.992</c:v>
                </c:pt>
                <c:pt idx="24">
                  <c:v>7.8940000000000001</c:v>
                </c:pt>
                <c:pt idx="25">
                  <c:v>7.8</c:v>
                </c:pt>
                <c:pt idx="26">
                  <c:v>7.7229999999999999</c:v>
                </c:pt>
                <c:pt idx="27">
                  <c:v>7.6520000000000001</c:v>
                </c:pt>
                <c:pt idx="28">
                  <c:v>6.51</c:v>
                </c:pt>
              </c:numCache>
            </c:numRef>
          </c:val>
          <c:smooth val="0"/>
          <c:extLst>
            <c:ext xmlns:c16="http://schemas.microsoft.com/office/drawing/2014/chart" uri="{C3380CC4-5D6E-409C-BE32-E72D297353CC}">
              <c16:uniqueId val="{00000001-FA4F-4D4C-B180-CF4AA3AC0B0D}"/>
            </c:ext>
          </c:extLst>
        </c:ser>
        <c:ser>
          <c:idx val="2"/>
          <c:order val="2"/>
          <c:tx>
            <c:strRef>
              <c:f>[API_SL.UEM.TOTL.ZS_DS2_en_excel_v2_52.xls]Sheet1!$F$2</c:f>
              <c:strCache>
                <c:ptCount val="1"/>
                <c:pt idx="0">
                  <c:v>Developed</c:v>
                </c:pt>
              </c:strCache>
            </c:strRef>
          </c:tx>
          <c:spPr>
            <a:ln w="31750" cap="rnd">
              <a:solidFill>
                <a:schemeClr val="accent3"/>
              </a:solidFill>
              <a:round/>
            </a:ln>
            <a:effectLst>
              <a:outerShdw blurRad="38100" dist="25400" dir="5400000" rotWithShape="0">
                <a:srgbClr val="000000">
                  <a:alpha val="35000"/>
                </a:srgbClr>
              </a:outerShdw>
            </a:effectLst>
          </c:spPr>
          <c:marker>
            <c:symbol val="none"/>
          </c:marker>
          <c:cat>
            <c:strRef>
              <c:f>[API_SL.UEM.TOTL.ZS_DS2_en_excel_v2_52.xls]Sheet1!$C$3:$C$31</c:f>
              <c:strCache>
                <c:ptCount val="29"/>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pt idx="26">
                  <c:v>2017</c:v>
                </c:pt>
                <c:pt idx="27">
                  <c:v>2018</c:v>
                </c:pt>
                <c:pt idx="28">
                  <c:v>2019</c:v>
                </c:pt>
              </c:strCache>
            </c:strRef>
          </c:cat>
          <c:val>
            <c:numRef>
              <c:f>[API_SL.UEM.TOTL.ZS_DS2_en_excel_v2_52.xls]Sheet1!$F$3:$F$31</c:f>
              <c:numCache>
                <c:formatCode>General</c:formatCode>
                <c:ptCount val="29"/>
                <c:pt idx="0">
                  <c:v>6.8</c:v>
                </c:pt>
                <c:pt idx="1">
                  <c:v>7.5</c:v>
                </c:pt>
                <c:pt idx="2">
                  <c:v>6.9</c:v>
                </c:pt>
                <c:pt idx="3">
                  <c:v>6.1189999999999998</c:v>
                </c:pt>
                <c:pt idx="4">
                  <c:v>5.65</c:v>
                </c:pt>
                <c:pt idx="5">
                  <c:v>5.4509999999999996</c:v>
                </c:pt>
                <c:pt idx="6">
                  <c:v>5</c:v>
                </c:pt>
                <c:pt idx="7">
                  <c:v>4.5110000000000001</c:v>
                </c:pt>
                <c:pt idx="8">
                  <c:v>4.2190000000000003</c:v>
                </c:pt>
                <c:pt idx="9">
                  <c:v>3.992</c:v>
                </c:pt>
                <c:pt idx="10">
                  <c:v>4.7309999999999999</c:v>
                </c:pt>
                <c:pt idx="11">
                  <c:v>5.7830000000000004</c:v>
                </c:pt>
                <c:pt idx="12">
                  <c:v>5.9889999999999999</c:v>
                </c:pt>
                <c:pt idx="13">
                  <c:v>5.5289999999999999</c:v>
                </c:pt>
                <c:pt idx="14">
                  <c:v>5.0839999999999996</c:v>
                </c:pt>
                <c:pt idx="15">
                  <c:v>4.6230000000000002</c:v>
                </c:pt>
                <c:pt idx="16">
                  <c:v>4.6219999999999999</c:v>
                </c:pt>
                <c:pt idx="17">
                  <c:v>5.7839999999999998</c:v>
                </c:pt>
                <c:pt idx="18">
                  <c:v>9.2539999999999996</c:v>
                </c:pt>
                <c:pt idx="19">
                  <c:v>9.6329999999999991</c:v>
                </c:pt>
                <c:pt idx="20">
                  <c:v>8.9489999999999998</c:v>
                </c:pt>
                <c:pt idx="21">
                  <c:v>8.0690000000000008</c:v>
                </c:pt>
                <c:pt idx="22">
                  <c:v>7.375</c:v>
                </c:pt>
                <c:pt idx="23">
                  <c:v>6.1680000000000001</c:v>
                </c:pt>
                <c:pt idx="24">
                  <c:v>5.28</c:v>
                </c:pt>
                <c:pt idx="25">
                  <c:v>4.8689999999999998</c:v>
                </c:pt>
                <c:pt idx="26">
                  <c:v>4.3550000000000004</c:v>
                </c:pt>
                <c:pt idx="27">
                  <c:v>3.8959999999999999</c:v>
                </c:pt>
                <c:pt idx="28">
                  <c:v>3.669</c:v>
                </c:pt>
              </c:numCache>
            </c:numRef>
          </c:val>
          <c:smooth val="0"/>
          <c:extLst>
            <c:ext xmlns:c16="http://schemas.microsoft.com/office/drawing/2014/chart" uri="{C3380CC4-5D6E-409C-BE32-E72D297353CC}">
              <c16:uniqueId val="{00000002-FA4F-4D4C-B180-CF4AA3AC0B0D}"/>
            </c:ext>
          </c:extLst>
        </c:ser>
        <c:dLbls>
          <c:showLegendKey val="0"/>
          <c:showVal val="0"/>
          <c:showCatName val="0"/>
          <c:showSerName val="0"/>
          <c:showPercent val="0"/>
          <c:showBubbleSize val="0"/>
        </c:dLbls>
        <c:smooth val="0"/>
        <c:axId val="1961342687"/>
        <c:axId val="1961341727"/>
      </c:lineChart>
      <c:catAx>
        <c:axId val="1961342687"/>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961341727"/>
        <c:crosses val="autoZero"/>
        <c:auto val="1"/>
        <c:lblAlgn val="ctr"/>
        <c:lblOffset val="100"/>
        <c:noMultiLvlLbl val="0"/>
      </c:catAx>
      <c:valAx>
        <c:axId val="1961341727"/>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9613426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IN"/>
              <a:t>GINI INDEX(Income Inequality)</a:t>
            </a:r>
          </a:p>
        </c:rich>
      </c:tx>
      <c:layout>
        <c:manualLayout>
          <c:xMode val="edge"/>
          <c:yMode val="edge"/>
          <c:x val="0.25636924232701547"/>
          <c:y val="3.412892888230399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0.10265148155683895"/>
          <c:y val="0.18288054990653788"/>
          <c:w val="0.85023925542497769"/>
          <c:h val="0.58652884248499759"/>
        </c:manualLayout>
      </c:layout>
      <c:lineChart>
        <c:grouping val="standard"/>
        <c:varyColors val="0"/>
        <c:ser>
          <c:idx val="0"/>
          <c:order val="0"/>
          <c:tx>
            <c:v>Emerging</c:v>
          </c:tx>
          <c:spPr>
            <a:ln w="31750" cap="rnd">
              <a:solidFill>
                <a:schemeClr val="accent1"/>
              </a:solidFill>
              <a:round/>
            </a:ln>
            <a:effectLst>
              <a:outerShdw blurRad="38100" dist="25400" dir="5400000" rotWithShape="0">
                <a:srgbClr val="000000">
                  <a:alpha val="35000"/>
                </a:srgbClr>
              </a:outerShdw>
            </a:effectLst>
          </c:spPr>
          <c:marker>
            <c:symbol val="none"/>
          </c:marker>
          <c:cat>
            <c:numRef>
              <c:f>[REG.xlsx]Sheet3!$B$782:$B$811</c:f>
              <c:numCache>
                <c:formatCode>General</c:formatCode>
                <c:ptCount val="30"/>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numCache>
            </c:numRef>
          </c:cat>
          <c:val>
            <c:numRef>
              <c:f>[REG.xlsx]Sheet3!$F$782:$F$811</c:f>
              <c:numCache>
                <c:formatCode>General</c:formatCode>
                <c:ptCount val="30"/>
                <c:pt idx="0">
                  <c:v>45.366</c:v>
                </c:pt>
                <c:pt idx="1">
                  <c:v>47.731999999999999</c:v>
                </c:pt>
                <c:pt idx="2">
                  <c:v>47.473999999999997</c:v>
                </c:pt>
                <c:pt idx="3">
                  <c:v>47.491999999999997</c:v>
                </c:pt>
                <c:pt idx="4">
                  <c:v>47.509</c:v>
                </c:pt>
                <c:pt idx="5">
                  <c:v>47.780999999999999</c:v>
                </c:pt>
                <c:pt idx="6">
                  <c:v>48.054000000000002</c:v>
                </c:pt>
                <c:pt idx="7">
                  <c:v>48.326000000000001</c:v>
                </c:pt>
                <c:pt idx="8">
                  <c:v>48.597999999999999</c:v>
                </c:pt>
                <c:pt idx="9">
                  <c:v>48.87</c:v>
                </c:pt>
                <c:pt idx="10">
                  <c:v>49.142000000000003</c:v>
                </c:pt>
                <c:pt idx="11">
                  <c:v>49.414000000000001</c:v>
                </c:pt>
                <c:pt idx="12">
                  <c:v>49.686</c:v>
                </c:pt>
                <c:pt idx="13">
                  <c:v>49.957999999999998</c:v>
                </c:pt>
                <c:pt idx="14">
                  <c:v>50.23</c:v>
                </c:pt>
                <c:pt idx="15">
                  <c:v>50.502000000000002</c:v>
                </c:pt>
                <c:pt idx="16">
                  <c:v>50.613999999999997</c:v>
                </c:pt>
                <c:pt idx="17">
                  <c:v>50.725000000000001</c:v>
                </c:pt>
                <c:pt idx="18">
                  <c:v>50.835999999999999</c:v>
                </c:pt>
                <c:pt idx="19">
                  <c:v>50.948</c:v>
                </c:pt>
                <c:pt idx="20">
                  <c:v>51.058999999999997</c:v>
                </c:pt>
                <c:pt idx="21">
                  <c:v>51.241</c:v>
                </c:pt>
                <c:pt idx="22">
                  <c:v>51.421999999999997</c:v>
                </c:pt>
                <c:pt idx="23">
                  <c:v>51.421999999999997</c:v>
                </c:pt>
                <c:pt idx="24">
                  <c:v>51.421999999999997</c:v>
                </c:pt>
                <c:pt idx="25">
                  <c:v>51.421999999999997</c:v>
                </c:pt>
                <c:pt idx="26">
                  <c:v>51.421999999999997</c:v>
                </c:pt>
                <c:pt idx="27">
                  <c:v>51.421999999999997</c:v>
                </c:pt>
                <c:pt idx="28">
                  <c:v>51.421999999999997</c:v>
                </c:pt>
                <c:pt idx="29">
                  <c:v>51.421999999999997</c:v>
                </c:pt>
              </c:numCache>
            </c:numRef>
          </c:val>
          <c:smooth val="0"/>
          <c:extLst>
            <c:ext xmlns:c16="http://schemas.microsoft.com/office/drawing/2014/chart" uri="{C3380CC4-5D6E-409C-BE32-E72D297353CC}">
              <c16:uniqueId val="{00000000-51E2-4EA0-95BA-33283A6A11BF}"/>
            </c:ext>
          </c:extLst>
        </c:ser>
        <c:ser>
          <c:idx val="1"/>
          <c:order val="1"/>
          <c:tx>
            <c:v>Developed</c:v>
          </c:tx>
          <c:spPr>
            <a:ln w="31750" cap="rnd">
              <a:solidFill>
                <a:schemeClr val="accent2"/>
              </a:solidFill>
              <a:round/>
            </a:ln>
            <a:effectLst>
              <a:outerShdw blurRad="38100" dist="25400" dir="5400000" rotWithShape="0">
                <a:srgbClr val="000000">
                  <a:alpha val="35000"/>
                </a:srgbClr>
              </a:outerShdw>
            </a:effectLst>
          </c:spPr>
          <c:marker>
            <c:symbol val="none"/>
          </c:marker>
          <c:cat>
            <c:numRef>
              <c:f>[REG.xlsx]Sheet3!$B$782:$B$811</c:f>
              <c:numCache>
                <c:formatCode>General</c:formatCode>
                <c:ptCount val="30"/>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numCache>
            </c:numRef>
          </c:cat>
          <c:val>
            <c:numRef>
              <c:f>[REG.xlsx]Sheet3!$F$1832:$F$1861</c:f>
              <c:numCache>
                <c:formatCode>General</c:formatCode>
                <c:ptCount val="30"/>
                <c:pt idx="0">
                  <c:v>37.834000000000003</c:v>
                </c:pt>
                <c:pt idx="1">
                  <c:v>37.963000000000001</c:v>
                </c:pt>
                <c:pt idx="2">
                  <c:v>38.091999999999999</c:v>
                </c:pt>
                <c:pt idx="3">
                  <c:v>38.408999999999999</c:v>
                </c:pt>
                <c:pt idx="4">
                  <c:v>40.363999999999997</c:v>
                </c:pt>
                <c:pt idx="5">
                  <c:v>39.991999999999997</c:v>
                </c:pt>
                <c:pt idx="6">
                  <c:v>39.771999999999998</c:v>
                </c:pt>
                <c:pt idx="7">
                  <c:v>40.21</c:v>
                </c:pt>
                <c:pt idx="8">
                  <c:v>40.466999999999999</c:v>
                </c:pt>
                <c:pt idx="9">
                  <c:v>39.938000000000002</c:v>
                </c:pt>
                <c:pt idx="10">
                  <c:v>39.954000000000001</c:v>
                </c:pt>
                <c:pt idx="11">
                  <c:v>40.082000000000001</c:v>
                </c:pt>
                <c:pt idx="12">
                  <c:v>40.536999999999999</c:v>
                </c:pt>
                <c:pt idx="13">
                  <c:v>40.325000000000003</c:v>
                </c:pt>
                <c:pt idx="14">
                  <c:v>40.774999999999999</c:v>
                </c:pt>
                <c:pt idx="15">
                  <c:v>40.21</c:v>
                </c:pt>
                <c:pt idx="16">
                  <c:v>40.920999999999999</c:v>
                </c:pt>
                <c:pt idx="17">
                  <c:v>41.494999999999997</c:v>
                </c:pt>
                <c:pt idx="18">
                  <c:v>40.941000000000003</c:v>
                </c:pt>
                <c:pt idx="19">
                  <c:v>40.753999999999998</c:v>
                </c:pt>
                <c:pt idx="20">
                  <c:v>40.585999999999999</c:v>
                </c:pt>
                <c:pt idx="21">
                  <c:v>39.988999999999997</c:v>
                </c:pt>
                <c:pt idx="22">
                  <c:v>40.887</c:v>
                </c:pt>
                <c:pt idx="23">
                  <c:v>40.896999999999998</c:v>
                </c:pt>
                <c:pt idx="24">
                  <c:v>40.619</c:v>
                </c:pt>
                <c:pt idx="25">
                  <c:v>41.487000000000002</c:v>
                </c:pt>
                <c:pt idx="26">
                  <c:v>41.204999999999998</c:v>
                </c:pt>
                <c:pt idx="27">
                  <c:v>41.088000000000001</c:v>
                </c:pt>
                <c:pt idx="28">
                  <c:v>41.148000000000003</c:v>
                </c:pt>
                <c:pt idx="29">
                  <c:v>41.36</c:v>
                </c:pt>
              </c:numCache>
            </c:numRef>
          </c:val>
          <c:smooth val="0"/>
          <c:extLst>
            <c:ext xmlns:c16="http://schemas.microsoft.com/office/drawing/2014/chart" uri="{C3380CC4-5D6E-409C-BE32-E72D297353CC}">
              <c16:uniqueId val="{00000001-51E2-4EA0-95BA-33283A6A11BF}"/>
            </c:ext>
          </c:extLst>
        </c:ser>
        <c:ser>
          <c:idx val="2"/>
          <c:order val="2"/>
          <c:tx>
            <c:v>Developed</c:v>
          </c:tx>
          <c:spPr>
            <a:ln w="31750" cap="rnd">
              <a:solidFill>
                <a:schemeClr val="accent3"/>
              </a:solidFill>
              <a:round/>
            </a:ln>
            <a:effectLst>
              <a:outerShdw blurRad="38100" dist="25400" dir="5400000" rotWithShape="0">
                <a:srgbClr val="000000">
                  <a:alpha val="35000"/>
                </a:srgbClr>
              </a:outerShdw>
            </a:effectLst>
          </c:spPr>
          <c:marker>
            <c:symbol val="none"/>
          </c:marker>
          <c:cat>
            <c:numRef>
              <c:f>[REG.xlsx]Sheet3!$B$782:$B$811</c:f>
              <c:numCache>
                <c:formatCode>General</c:formatCode>
                <c:ptCount val="30"/>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numCache>
            </c:numRef>
          </c:cat>
          <c:val>
            <c:numRef>
              <c:f>[REG.xlsx]Sheet3!$G$1922:$G$1951</c:f>
              <c:numCache>
                <c:formatCode>General</c:formatCode>
                <c:ptCount val="30"/>
                <c:pt idx="0">
                  <c:v>0</c:v>
                </c:pt>
                <c:pt idx="1">
                  <c:v>0</c:v>
                </c:pt>
                <c:pt idx="2">
                  <c:v>0</c:v>
                </c:pt>
                <c:pt idx="3">
                  <c:v>0</c:v>
                </c:pt>
                <c:pt idx="4">
                  <c:v>4.3638843606614452</c:v>
                </c:pt>
                <c:pt idx="5">
                  <c:v>4.913705553024581</c:v>
                </c:pt>
                <c:pt idx="6">
                  <c:v>6.2008012084242923</c:v>
                </c:pt>
                <c:pt idx="7">
                  <c:v>7.8012500975156263</c:v>
                </c:pt>
                <c:pt idx="8">
                  <c:v>8.1001812640785325</c:v>
                </c:pt>
                <c:pt idx="9">
                  <c:v>5.9123032758947449</c:v>
                </c:pt>
                <c:pt idx="10">
                  <c:v>2.0575894300357245</c:v>
                </c:pt>
                <c:pt idx="11">
                  <c:v>3.8002081266527536</c:v>
                </c:pt>
                <c:pt idx="12">
                  <c:v>5.8792321495733511</c:v>
                </c:pt>
                <c:pt idx="13">
                  <c:v>4.9458134683727994</c:v>
                </c:pt>
                <c:pt idx="14">
                  <c:v>6.254870403124416</c:v>
                </c:pt>
                <c:pt idx="15">
                  <c:v>5.3998322770550251</c:v>
                </c:pt>
                <c:pt idx="16">
                  <c:v>5.9526536613229597</c:v>
                </c:pt>
                <c:pt idx="17">
                  <c:v>6.947721592437242</c:v>
                </c:pt>
                <c:pt idx="18">
                  <c:v>8.251785374942564</c:v>
                </c:pt>
                <c:pt idx="19">
                  <c:v>7.0899389302890619</c:v>
                </c:pt>
                <c:pt idx="20">
                  <c:v>7.295109630969387</c:v>
                </c:pt>
                <c:pt idx="21">
                  <c:v>8.0644587721663843</c:v>
                </c:pt>
                <c:pt idx="22">
                  <c:v>7.8212600757647186</c:v>
                </c:pt>
                <c:pt idx="23">
                  <c:v>8.1850398201922214</c:v>
                </c:pt>
                <c:pt idx="24">
                  <c:v>8.3217672771656286</c:v>
                </c:pt>
                <c:pt idx="25">
                  <c:v>9.0561947410658181</c:v>
                </c:pt>
                <c:pt idx="26">
                  <c:v>7.4379574215691937</c:v>
                </c:pt>
                <c:pt idx="27">
                  <c:v>5.4568232599759368</c:v>
                </c:pt>
                <c:pt idx="28">
                  <c:v>6.3175938945538039</c:v>
                </c:pt>
                <c:pt idx="29">
                  <c:v>6.929147319187809</c:v>
                </c:pt>
              </c:numCache>
            </c:numRef>
          </c:val>
          <c:smooth val="0"/>
          <c:extLst>
            <c:ext xmlns:c16="http://schemas.microsoft.com/office/drawing/2014/chart" uri="{C3380CC4-5D6E-409C-BE32-E72D297353CC}">
              <c16:uniqueId val="{00000002-51E2-4EA0-95BA-33283A6A11BF}"/>
            </c:ext>
          </c:extLst>
        </c:ser>
        <c:dLbls>
          <c:showLegendKey val="0"/>
          <c:showVal val="0"/>
          <c:showCatName val="0"/>
          <c:showSerName val="0"/>
          <c:showPercent val="0"/>
          <c:showBubbleSize val="0"/>
        </c:dLbls>
        <c:smooth val="0"/>
        <c:axId val="2024969743"/>
        <c:axId val="2024968783"/>
      </c:lineChart>
      <c:catAx>
        <c:axId val="2024969743"/>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5400000" spcFirstLastPara="1" vertOverflow="ellipsis" wrap="square" anchor="ctr" anchorCtr="1"/>
          <a:lstStyle/>
          <a:p>
            <a:pPr>
              <a:defRPr sz="1197" b="0" i="0" u="none" strike="noStrike" kern="1200" baseline="0">
                <a:solidFill>
                  <a:schemeClr val="tx2"/>
                </a:solidFill>
                <a:latin typeface="+mn-lt"/>
                <a:ea typeface="+mn-ea"/>
                <a:cs typeface="+mn-cs"/>
              </a:defRPr>
            </a:pPr>
            <a:endParaRPr lang="en-US"/>
          </a:p>
        </c:txPr>
        <c:crossAx val="2024968783"/>
        <c:crosses val="autoZero"/>
        <c:auto val="1"/>
        <c:lblAlgn val="ctr"/>
        <c:lblOffset val="100"/>
        <c:noMultiLvlLbl val="0"/>
      </c:catAx>
      <c:valAx>
        <c:axId val="2024968783"/>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024969743"/>
        <c:crosses val="autoZero"/>
        <c:crossBetween val="between"/>
      </c:valAx>
      <c:spPr>
        <a:noFill/>
        <a:ln>
          <a:noFill/>
        </a:ln>
        <a:effectLst/>
      </c:spPr>
    </c:plotArea>
    <c:legend>
      <c:legendPos val="b"/>
      <c:layout>
        <c:manualLayout>
          <c:xMode val="edge"/>
          <c:yMode val="edge"/>
          <c:x val="0.19477320589805525"/>
          <c:y val="0.89263553467486223"/>
          <c:w val="0.61928762844825636"/>
          <c:h val="6.103468386064973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IN"/>
              <a:t> Scatterplot of Globalisation vs Deforestation</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9.631718950404479E-2"/>
          <c:y val="0.17174879349758698"/>
          <c:w val="0.84165204451018516"/>
          <c:h val="0.68326748688047645"/>
        </c:manualLayout>
      </c:layout>
      <c:scatterChart>
        <c:scatterStyle val="lineMarker"/>
        <c:varyColors val="0"/>
        <c:ser>
          <c:idx val="0"/>
          <c:order val="0"/>
          <c:spPr>
            <a:ln w="25400" cap="rnd">
              <a:noFill/>
              <a:round/>
            </a:ln>
            <a:effectLst>
              <a:outerShdw blurRad="38100" dist="25400" dir="5400000" rotWithShape="0">
                <a:srgbClr val="000000">
                  <a:alpha val="35000"/>
                </a:srgbClr>
              </a:outerShdw>
            </a:effectLst>
          </c:spPr>
          <c:marker>
            <c:symbol val="circle"/>
            <c:size val="5"/>
            <c:spPr>
              <a:gradFill rotWithShape="1">
                <a:gsLst>
                  <a:gs pos="0">
                    <a:schemeClr val="accent1">
                      <a:tint val="96000"/>
                      <a:lumMod val="100000"/>
                    </a:schemeClr>
                  </a:gs>
                  <a:gs pos="78000">
                    <a:schemeClr val="accent1">
                      <a:shade val="94000"/>
                      <a:lumMod val="94000"/>
                    </a:schemeClr>
                  </a:gs>
                </a:gsLst>
                <a:lin ang="5400000" scaled="0"/>
              </a:gradFill>
              <a:ln w="9525">
                <a:solidFill>
                  <a:schemeClr val="accent1"/>
                </a:solidFill>
                <a:round/>
              </a:ln>
              <a:effectLst>
                <a:outerShdw blurRad="38100" dist="25400" dir="5400000" rotWithShape="0">
                  <a:srgbClr val="000000">
                    <a:alpha val="35000"/>
                  </a:srgbClr>
                </a:outerShdw>
              </a:effectLst>
            </c:spPr>
          </c:marker>
          <c:trendline>
            <c:spPr>
              <a:ln w="9525" cap="rnd">
                <a:solidFill>
                  <a:schemeClr val="accent1"/>
                </a:solidFill>
              </a:ln>
              <a:effectLst/>
            </c:spPr>
            <c:trendlineType val="linear"/>
            <c:dispRSqr val="0"/>
            <c:dispEq val="0"/>
          </c:trendline>
          <c:xVal>
            <c:numRef>
              <c:f>Sheet5!$L$454:$L$605</c:f>
              <c:numCache>
                <c:formatCode>0</c:formatCode>
                <c:ptCount val="152"/>
                <c:pt idx="0">
                  <c:v>1519.50170468187</c:v>
                </c:pt>
                <c:pt idx="1">
                  <c:v>1548.2109003601399</c:v>
                </c:pt>
                <c:pt idx="2">
                  <c:v>1576.9200960384101</c:v>
                </c:pt>
                <c:pt idx="3">
                  <c:v>1605.62929171668</c:v>
                </c:pt>
                <c:pt idx="4">
                  <c:v>1634.3384873949601</c:v>
                </c:pt>
                <c:pt idx="5">
                  <c:v>1663.04768307323</c:v>
                </c:pt>
                <c:pt idx="6">
                  <c:v>1691.7568787514999</c:v>
                </c:pt>
                <c:pt idx="7">
                  <c:v>1720.4660744297701</c:v>
                </c:pt>
                <c:pt idx="8">
                  <c:v>1749.17527010804</c:v>
                </c:pt>
                <c:pt idx="9">
                  <c:v>1777.8844657863101</c:v>
                </c:pt>
                <c:pt idx="10">
                  <c:v>1806.59366146458</c:v>
                </c:pt>
                <c:pt idx="11">
                  <c:v>1835.3028571428499</c:v>
                </c:pt>
                <c:pt idx="12">
                  <c:v>1864.0120528211301</c:v>
                </c:pt>
                <c:pt idx="13">
                  <c:v>1892.7212484994</c:v>
                </c:pt>
                <c:pt idx="14">
                  <c:v>1921.4304441776701</c:v>
                </c:pt>
                <c:pt idx="15">
                  <c:v>1950.13963985594</c:v>
                </c:pt>
                <c:pt idx="16">
                  <c:v>1978.8488355342099</c:v>
                </c:pt>
                <c:pt idx="17">
                  <c:v>2007.5580312124901</c:v>
                </c:pt>
                <c:pt idx="18">
                  <c:v>2036.26722689076</c:v>
                </c:pt>
                <c:pt idx="19">
                  <c:v>2064.9764225690301</c:v>
                </c:pt>
                <c:pt idx="20">
                  <c:v>2093.6856182473002</c:v>
                </c:pt>
                <c:pt idx="21">
                  <c:v>2122.3948139255699</c:v>
                </c:pt>
                <c:pt idx="22">
                  <c:v>2151.10400960384</c:v>
                </c:pt>
                <c:pt idx="23">
                  <c:v>2179.8132052821102</c:v>
                </c:pt>
                <c:pt idx="24">
                  <c:v>2208.5224009603799</c:v>
                </c:pt>
                <c:pt idx="25">
                  <c:v>2237.23159663866</c:v>
                </c:pt>
                <c:pt idx="26">
                  <c:v>2265.9407923169301</c:v>
                </c:pt>
                <c:pt idx="27">
                  <c:v>2294.6499879951998</c:v>
                </c:pt>
                <c:pt idx="28">
                  <c:v>2323.3591836734699</c:v>
                </c:pt>
                <c:pt idx="29">
                  <c:v>2352.0683793517401</c:v>
                </c:pt>
                <c:pt idx="30">
                  <c:v>2380.7775750300102</c:v>
                </c:pt>
                <c:pt idx="31">
                  <c:v>2409.4867707082799</c:v>
                </c:pt>
                <c:pt idx="32">
                  <c:v>2438.19596638656</c:v>
                </c:pt>
                <c:pt idx="33">
                  <c:v>2466.9051620648302</c:v>
                </c:pt>
                <c:pt idx="34">
                  <c:v>2495.6143577430998</c:v>
                </c:pt>
                <c:pt idx="35">
                  <c:v>2524.32355342137</c:v>
                </c:pt>
                <c:pt idx="36">
                  <c:v>2553.0327490996401</c:v>
                </c:pt>
                <c:pt idx="37">
                  <c:v>2581.7419447779098</c:v>
                </c:pt>
                <c:pt idx="38">
                  <c:v>2610.4511404561799</c:v>
                </c:pt>
                <c:pt idx="39">
                  <c:v>2639.1603361344501</c:v>
                </c:pt>
                <c:pt idx="40">
                  <c:v>2667.8695318127302</c:v>
                </c:pt>
                <c:pt idx="41">
                  <c:v>2696.5787274909999</c:v>
                </c:pt>
                <c:pt idx="42">
                  <c:v>2725.28792316927</c:v>
                </c:pt>
                <c:pt idx="43">
                  <c:v>2753.9971188475402</c:v>
                </c:pt>
                <c:pt idx="44">
                  <c:v>2782.7063145258098</c:v>
                </c:pt>
                <c:pt idx="45">
                  <c:v>2811.41551020408</c:v>
                </c:pt>
                <c:pt idx="46">
                  <c:v>2966</c:v>
                </c:pt>
                <c:pt idx="47">
                  <c:v>2984</c:v>
                </c:pt>
                <c:pt idx="48">
                  <c:v>2985</c:v>
                </c:pt>
                <c:pt idx="49">
                  <c:v>2998</c:v>
                </c:pt>
                <c:pt idx="50">
                  <c:v>3009</c:v>
                </c:pt>
                <c:pt idx="51">
                  <c:v>3024</c:v>
                </c:pt>
                <c:pt idx="52">
                  <c:v>3035</c:v>
                </c:pt>
                <c:pt idx="53">
                  <c:v>3127</c:v>
                </c:pt>
                <c:pt idx="54">
                  <c:v>3142</c:v>
                </c:pt>
                <c:pt idx="55">
                  <c:v>3169</c:v>
                </c:pt>
                <c:pt idx="56">
                  <c:v>3178</c:v>
                </c:pt>
                <c:pt idx="57">
                  <c:v>3203</c:v>
                </c:pt>
                <c:pt idx="58">
                  <c:v>3209</c:v>
                </c:pt>
                <c:pt idx="59">
                  <c:v>3210</c:v>
                </c:pt>
                <c:pt idx="60">
                  <c:v>3237</c:v>
                </c:pt>
                <c:pt idx="61">
                  <c:v>3258</c:v>
                </c:pt>
                <c:pt idx="62">
                  <c:v>3271</c:v>
                </c:pt>
                <c:pt idx="63">
                  <c:v>3279</c:v>
                </c:pt>
                <c:pt idx="64">
                  <c:v>3295</c:v>
                </c:pt>
                <c:pt idx="65">
                  <c:v>3318</c:v>
                </c:pt>
                <c:pt idx="66">
                  <c:v>3325</c:v>
                </c:pt>
                <c:pt idx="67">
                  <c:v>3328</c:v>
                </c:pt>
                <c:pt idx="68">
                  <c:v>3329</c:v>
                </c:pt>
                <c:pt idx="69">
                  <c:v>3329</c:v>
                </c:pt>
                <c:pt idx="70">
                  <c:v>3330</c:v>
                </c:pt>
                <c:pt idx="71">
                  <c:v>3331</c:v>
                </c:pt>
                <c:pt idx="72">
                  <c:v>3336</c:v>
                </c:pt>
                <c:pt idx="73">
                  <c:v>3421</c:v>
                </c:pt>
                <c:pt idx="74">
                  <c:v>3503</c:v>
                </c:pt>
                <c:pt idx="75">
                  <c:v>3596</c:v>
                </c:pt>
                <c:pt idx="76">
                  <c:v>3680</c:v>
                </c:pt>
                <c:pt idx="77">
                  <c:v>3762</c:v>
                </c:pt>
                <c:pt idx="78">
                  <c:v>3862</c:v>
                </c:pt>
                <c:pt idx="79">
                  <c:v>3871</c:v>
                </c:pt>
                <c:pt idx="80">
                  <c:v>3892</c:v>
                </c:pt>
                <c:pt idx="81">
                  <c:v>3909</c:v>
                </c:pt>
                <c:pt idx="82">
                  <c:v>3920</c:v>
                </c:pt>
                <c:pt idx="83">
                  <c:v>3947</c:v>
                </c:pt>
                <c:pt idx="84">
                  <c:v>3961</c:v>
                </c:pt>
                <c:pt idx="85">
                  <c:v>3995</c:v>
                </c:pt>
                <c:pt idx="86">
                  <c:v>4010</c:v>
                </c:pt>
                <c:pt idx="87">
                  <c:v>4027</c:v>
                </c:pt>
                <c:pt idx="88">
                  <c:v>4042</c:v>
                </c:pt>
                <c:pt idx="89">
                  <c:v>4060</c:v>
                </c:pt>
                <c:pt idx="90">
                  <c:v>4140</c:v>
                </c:pt>
                <c:pt idx="91">
                  <c:v>4160</c:v>
                </c:pt>
                <c:pt idx="92">
                  <c:v>4167</c:v>
                </c:pt>
                <c:pt idx="93">
                  <c:v>4279</c:v>
                </c:pt>
                <c:pt idx="94">
                  <c:v>4381</c:v>
                </c:pt>
                <c:pt idx="95">
                  <c:v>4385</c:v>
                </c:pt>
                <c:pt idx="96" formatCode="General">
                  <c:v>4389</c:v>
                </c:pt>
                <c:pt idx="97" formatCode="General">
                  <c:v>4395</c:v>
                </c:pt>
                <c:pt idx="98" formatCode="General">
                  <c:v>4406</c:v>
                </c:pt>
                <c:pt idx="99" formatCode="General">
                  <c:v>4442</c:v>
                </c:pt>
                <c:pt idx="100" formatCode="General">
                  <c:v>4605</c:v>
                </c:pt>
                <c:pt idx="101" formatCode="General">
                  <c:v>4649</c:v>
                </c:pt>
                <c:pt idx="102" formatCode="General">
                  <c:v>4660</c:v>
                </c:pt>
                <c:pt idx="103" formatCode="General">
                  <c:v>4696</c:v>
                </c:pt>
                <c:pt idx="104" formatCode="General">
                  <c:v>4777</c:v>
                </c:pt>
                <c:pt idx="105" formatCode="General">
                  <c:v>4892</c:v>
                </c:pt>
                <c:pt idx="106" formatCode="General">
                  <c:v>5015</c:v>
                </c:pt>
                <c:pt idx="107" formatCode="General">
                  <c:v>5131</c:v>
                </c:pt>
                <c:pt idx="108" formatCode="General">
                  <c:v>5202</c:v>
                </c:pt>
                <c:pt idx="109" formatCode="General">
                  <c:v>5221</c:v>
                </c:pt>
                <c:pt idx="110" formatCode="General">
                  <c:v>5223</c:v>
                </c:pt>
                <c:pt idx="111" formatCode="General">
                  <c:v>5225</c:v>
                </c:pt>
                <c:pt idx="112" formatCode="General">
                  <c:v>5240</c:v>
                </c:pt>
                <c:pt idx="113" formatCode="General">
                  <c:v>5250</c:v>
                </c:pt>
                <c:pt idx="114" formatCode="General">
                  <c:v>5251</c:v>
                </c:pt>
                <c:pt idx="115" formatCode="General">
                  <c:v>5252</c:v>
                </c:pt>
                <c:pt idx="116" formatCode="General">
                  <c:v>5253</c:v>
                </c:pt>
                <c:pt idx="117" formatCode="General">
                  <c:v>5254</c:v>
                </c:pt>
                <c:pt idx="118" formatCode="General">
                  <c:v>5266</c:v>
                </c:pt>
                <c:pt idx="119" formatCode="General">
                  <c:v>5272</c:v>
                </c:pt>
                <c:pt idx="120" formatCode="General">
                  <c:v>5297</c:v>
                </c:pt>
                <c:pt idx="121" formatCode="General">
                  <c:v>5323</c:v>
                </c:pt>
                <c:pt idx="122" formatCode="General">
                  <c:v>5326</c:v>
                </c:pt>
                <c:pt idx="123" formatCode="General">
                  <c:v>5327</c:v>
                </c:pt>
                <c:pt idx="124" formatCode="General">
                  <c:v>5348</c:v>
                </c:pt>
                <c:pt idx="125" formatCode="General">
                  <c:v>5418</c:v>
                </c:pt>
                <c:pt idx="126" formatCode="General">
                  <c:v>5465</c:v>
                </c:pt>
                <c:pt idx="127" formatCode="General">
                  <c:v>5515</c:v>
                </c:pt>
                <c:pt idx="128" formatCode="General">
                  <c:v>5885</c:v>
                </c:pt>
                <c:pt idx="129" formatCode="General">
                  <c:v>5915</c:v>
                </c:pt>
                <c:pt idx="130" formatCode="General">
                  <c:v>5985</c:v>
                </c:pt>
                <c:pt idx="131" formatCode="General">
                  <c:v>5989</c:v>
                </c:pt>
                <c:pt idx="132" formatCode="General">
                  <c:v>5994</c:v>
                </c:pt>
                <c:pt idx="133" formatCode="General">
                  <c:v>5999</c:v>
                </c:pt>
                <c:pt idx="134" formatCode="General">
                  <c:v>6010</c:v>
                </c:pt>
                <c:pt idx="135" formatCode="General">
                  <c:v>6044</c:v>
                </c:pt>
                <c:pt idx="136" formatCode="General">
                  <c:v>6045</c:v>
                </c:pt>
                <c:pt idx="137" formatCode="General">
                  <c:v>6253</c:v>
                </c:pt>
                <c:pt idx="138" formatCode="General">
                  <c:v>7009</c:v>
                </c:pt>
                <c:pt idx="139" formatCode="General">
                  <c:v>7242</c:v>
                </c:pt>
                <c:pt idx="140" formatCode="General">
                  <c:v>7407</c:v>
                </c:pt>
                <c:pt idx="141" formatCode="General">
                  <c:v>7874</c:v>
                </c:pt>
                <c:pt idx="142" formatCode="General">
                  <c:v>7912</c:v>
                </c:pt>
                <c:pt idx="143" formatCode="General">
                  <c:v>7939</c:v>
                </c:pt>
                <c:pt idx="144" formatCode="General">
                  <c:v>7975</c:v>
                </c:pt>
                <c:pt idx="145" formatCode="General">
                  <c:v>8000</c:v>
                </c:pt>
                <c:pt idx="146" formatCode="General">
                  <c:v>8007</c:v>
                </c:pt>
                <c:pt idx="147" formatCode="General">
                  <c:v>8269</c:v>
                </c:pt>
                <c:pt idx="148" formatCode="General">
                  <c:v>8322</c:v>
                </c:pt>
                <c:pt idx="149" formatCode="General">
                  <c:v>8352</c:v>
                </c:pt>
                <c:pt idx="150" formatCode="General">
                  <c:v>8671</c:v>
                </c:pt>
                <c:pt idx="151" formatCode="General">
                  <c:v>8716</c:v>
                </c:pt>
              </c:numCache>
            </c:numRef>
          </c:xVal>
          <c:yVal>
            <c:numRef>
              <c:f>Sheet5!$M$454:$M$605</c:f>
              <c:numCache>
                <c:formatCode>General</c:formatCode>
                <c:ptCount val="152"/>
                <c:pt idx="0">
                  <c:v>53.422401428222656</c:v>
                </c:pt>
                <c:pt idx="1">
                  <c:v>39.273097991943359</c:v>
                </c:pt>
                <c:pt idx="2">
                  <c:v>39.485664367675781</c:v>
                </c:pt>
                <c:pt idx="3">
                  <c:v>57.339939117431641</c:v>
                </c:pt>
                <c:pt idx="4">
                  <c:v>84.024101257324219</c:v>
                </c:pt>
                <c:pt idx="5">
                  <c:v>39.156574249267578</c:v>
                </c:pt>
                <c:pt idx="6">
                  <c:v>80.705299377441406</c:v>
                </c:pt>
                <c:pt idx="7">
                  <c:v>41.178802490234375</c:v>
                </c:pt>
                <c:pt idx="8">
                  <c:v>83.410308837890625</c:v>
                </c:pt>
                <c:pt idx="9">
                  <c:v>84.17474365234375</c:v>
                </c:pt>
                <c:pt idx="10">
                  <c:v>43.998985290527344</c:v>
                </c:pt>
                <c:pt idx="11">
                  <c:v>53.417129516601563</c:v>
                </c:pt>
                <c:pt idx="12">
                  <c:v>34.716838836669922</c:v>
                </c:pt>
                <c:pt idx="13">
                  <c:v>43.602016448974609</c:v>
                </c:pt>
                <c:pt idx="14">
                  <c:v>22.776691436767578</c:v>
                </c:pt>
                <c:pt idx="15">
                  <c:v>74.947303771972656</c:v>
                </c:pt>
                <c:pt idx="16">
                  <c:v>53.689365386962891</c:v>
                </c:pt>
                <c:pt idx="17">
                  <c:v>43.990798950195313</c:v>
                </c:pt>
                <c:pt idx="18">
                  <c:v>40.343990325927734</c:v>
                </c:pt>
                <c:pt idx="19">
                  <c:v>44.873336791992188</c:v>
                </c:pt>
                <c:pt idx="20">
                  <c:v>32.344982147216797</c:v>
                </c:pt>
                <c:pt idx="21">
                  <c:v>34.954277038574219</c:v>
                </c:pt>
                <c:pt idx="22">
                  <c:v>48.175186157226563</c:v>
                </c:pt>
                <c:pt idx="23">
                  <c:v>43.268535614013672</c:v>
                </c:pt>
                <c:pt idx="24">
                  <c:v>34.18621826171875</c:v>
                </c:pt>
                <c:pt idx="25">
                  <c:v>22.888322830200195</c:v>
                </c:pt>
                <c:pt idx="26">
                  <c:v>65.323127746582031</c:v>
                </c:pt>
                <c:pt idx="27">
                  <c:v>67.916397094726563</c:v>
                </c:pt>
                <c:pt idx="28">
                  <c:v>68.714218139648438</c:v>
                </c:pt>
                <c:pt idx="29">
                  <c:v>46.851287841796875</c:v>
                </c:pt>
                <c:pt idx="30">
                  <c:v>69.255714416503906</c:v>
                </c:pt>
                <c:pt idx="31">
                  <c:v>49.954906463623047</c:v>
                </c:pt>
                <c:pt idx="32">
                  <c:v>87.949478149414063</c:v>
                </c:pt>
                <c:pt idx="33">
                  <c:v>52.897205352783203</c:v>
                </c:pt>
                <c:pt idx="34">
                  <c:v>73.456977844238281</c:v>
                </c:pt>
                <c:pt idx="35">
                  <c:v>87.840171813964844</c:v>
                </c:pt>
                <c:pt idx="36">
                  <c:v>52.883285522460938</c:v>
                </c:pt>
                <c:pt idx="37">
                  <c:v>42.091335296630859</c:v>
                </c:pt>
                <c:pt idx="38">
                  <c:v>51.360088348388672</c:v>
                </c:pt>
                <c:pt idx="39">
                  <c:v>60.048591613769531</c:v>
                </c:pt>
                <c:pt idx="40">
                  <c:v>55.205467224121094</c:v>
                </c:pt>
                <c:pt idx="41">
                  <c:v>57.107247717787601</c:v>
                </c:pt>
                <c:pt idx="42">
                  <c:v>40.238636016845703</c:v>
                </c:pt>
                <c:pt idx="43">
                  <c:v>72.855613708496094</c:v>
                </c:pt>
                <c:pt idx="44">
                  <c:v>29.845701217651367</c:v>
                </c:pt>
                <c:pt idx="45">
                  <c:v>62.038780212402344</c:v>
                </c:pt>
                <c:pt idx="46">
                  <c:v>45.253620147705078</c:v>
                </c:pt>
                <c:pt idx="47">
                  <c:v>46.391830444335938</c:v>
                </c:pt>
                <c:pt idx="48">
                  <c:v>89.769500732421875</c:v>
                </c:pt>
                <c:pt idx="49">
                  <c:v>24.147104263305664</c:v>
                </c:pt>
                <c:pt idx="50">
                  <c:v>24.387540817260742</c:v>
                </c:pt>
                <c:pt idx="51">
                  <c:v>29.470859527587891</c:v>
                </c:pt>
                <c:pt idx="52">
                  <c:v>50.885940551757813</c:v>
                </c:pt>
                <c:pt idx="53">
                  <c:v>50.157211303710938</c:v>
                </c:pt>
                <c:pt idx="54">
                  <c:v>41.107547760009766</c:v>
                </c:pt>
                <c:pt idx="55">
                  <c:v>52.057109832763672</c:v>
                </c:pt>
                <c:pt idx="56">
                  <c:v>63.769783020019531</c:v>
                </c:pt>
                <c:pt idx="57">
                  <c:v>51.205268859863281</c:v>
                </c:pt>
                <c:pt idx="58">
                  <c:v>53.84033203125</c:v>
                </c:pt>
                <c:pt idx="59">
                  <c:v>31.869853973388672</c:v>
                </c:pt>
                <c:pt idx="60">
                  <c:v>56.620464324951172</c:v>
                </c:pt>
                <c:pt idx="61">
                  <c:v>21.782058715820313</c:v>
                </c:pt>
                <c:pt idx="62">
                  <c:v>75.877830505371094</c:v>
                </c:pt>
                <c:pt idx="63">
                  <c:v>53.609432220458984</c:v>
                </c:pt>
                <c:pt idx="64">
                  <c:v>21.461946487426758</c:v>
                </c:pt>
                <c:pt idx="65">
                  <c:v>53.38671875</c:v>
                </c:pt>
                <c:pt idx="66">
                  <c:v>55.00927734375</c:v>
                </c:pt>
                <c:pt idx="67">
                  <c:v>53.961277008056641</c:v>
                </c:pt>
                <c:pt idx="68">
                  <c:v>84.626922607421875</c:v>
                </c:pt>
                <c:pt idx="69">
                  <c:v>75.893943786621094</c:v>
                </c:pt>
                <c:pt idx="70">
                  <c:v>76.827728271484375</c:v>
                </c:pt>
                <c:pt idx="71">
                  <c:v>52.054866790771484</c:v>
                </c:pt>
                <c:pt idx="72">
                  <c:v>49.3482666015625</c:v>
                </c:pt>
                <c:pt idx="73">
                  <c:v>39.539726257324219</c:v>
                </c:pt>
                <c:pt idx="74">
                  <c:v>90.723136901855469</c:v>
                </c:pt>
                <c:pt idx="75">
                  <c:v>48.328983306884766</c:v>
                </c:pt>
                <c:pt idx="76">
                  <c:v>56.287899017333984</c:v>
                </c:pt>
                <c:pt idx="77">
                  <c:v>35.521640777587891</c:v>
                </c:pt>
                <c:pt idx="78">
                  <c:v>62.710227966308594</c:v>
                </c:pt>
                <c:pt idx="79">
                  <c:v>41.367511749267578</c:v>
                </c:pt>
                <c:pt idx="80">
                  <c:v>57.768272399902344</c:v>
                </c:pt>
                <c:pt idx="81">
                  <c:v>70.529151916503906</c:v>
                </c:pt>
                <c:pt idx="82">
                  <c:v>46.277973175048828</c:v>
                </c:pt>
                <c:pt idx="83">
                  <c:v>59.403827667236328</c:v>
                </c:pt>
                <c:pt idx="84">
                  <c:v>53.074520111083984</c:v>
                </c:pt>
                <c:pt idx="85">
                  <c:v>52.708354949951172</c:v>
                </c:pt>
                <c:pt idx="86">
                  <c:v>49.349128723144531</c:v>
                </c:pt>
                <c:pt idx="87">
                  <c:v>72.135025024414063</c:v>
                </c:pt>
                <c:pt idx="88">
                  <c:v>24.262693405151367</c:v>
                </c:pt>
                <c:pt idx="89">
                  <c:v>82.90179443359375</c:v>
                </c:pt>
                <c:pt idx="90">
                  <c:v>47.11700439453125</c:v>
                </c:pt>
                <c:pt idx="91">
                  <c:v>27.539449691772461</c:v>
                </c:pt>
                <c:pt idx="92">
                  <c:v>81.20550537109375</c:v>
                </c:pt>
                <c:pt idx="93">
                  <c:v>84.07183837890625</c:v>
                </c:pt>
                <c:pt idx="94">
                  <c:v>79.101905822753906</c:v>
                </c:pt>
                <c:pt idx="95">
                  <c:v>49.20086669921875</c:v>
                </c:pt>
                <c:pt idx="96">
                  <c:v>30.864467620849609</c:v>
                </c:pt>
                <c:pt idx="97">
                  <c:v>25.023784637451172</c:v>
                </c:pt>
                <c:pt idx="98">
                  <c:v>53.893177032470703</c:v>
                </c:pt>
                <c:pt idx="99">
                  <c:v>27.265745162963867</c:v>
                </c:pt>
                <c:pt idx="100">
                  <c:v>34.691459655761719</c:v>
                </c:pt>
                <c:pt idx="101">
                  <c:v>82.847427368164063</c:v>
                </c:pt>
                <c:pt idx="102">
                  <c:v>80.311676025390625</c:v>
                </c:pt>
                <c:pt idx="103">
                  <c:v>37.953723907470703</c:v>
                </c:pt>
                <c:pt idx="104">
                  <c:v>52.522270202636719</c:v>
                </c:pt>
                <c:pt idx="105">
                  <c:v>74.072586059570313</c:v>
                </c:pt>
                <c:pt idx="106">
                  <c:v>54.233310699462891</c:v>
                </c:pt>
                <c:pt idx="107">
                  <c:v>62.379344940185547</c:v>
                </c:pt>
                <c:pt idx="108">
                  <c:v>72.356712341308594</c:v>
                </c:pt>
                <c:pt idx="109">
                  <c:v>68.735176086425781</c:v>
                </c:pt>
                <c:pt idx="110">
                  <c:v>47.044456481933594</c:v>
                </c:pt>
                <c:pt idx="111">
                  <c:v>43.40411376953125</c:v>
                </c:pt>
                <c:pt idx="112">
                  <c:v>87.718597412109375</c:v>
                </c:pt>
                <c:pt idx="113">
                  <c:v>48.074230194091797</c:v>
                </c:pt>
                <c:pt idx="114">
                  <c:v>79.274574279785156</c:v>
                </c:pt>
                <c:pt idx="115">
                  <c:v>90.384246826171875</c:v>
                </c:pt>
                <c:pt idx="116">
                  <c:v>78.036155700683594</c:v>
                </c:pt>
                <c:pt idx="117">
                  <c:v>35.691749572753906</c:v>
                </c:pt>
                <c:pt idx="118">
                  <c:v>64.857627868652344</c:v>
                </c:pt>
                <c:pt idx="119">
                  <c:v>80.031494140625</c:v>
                </c:pt>
                <c:pt idx="120">
                  <c:v>28.722587585449219</c:v>
                </c:pt>
                <c:pt idx="121">
                  <c:v>80.504806518554688</c:v>
                </c:pt>
                <c:pt idx="122">
                  <c:v>77.803848266601563</c:v>
                </c:pt>
                <c:pt idx="123">
                  <c:v>77.900588989257813</c:v>
                </c:pt>
                <c:pt idx="124">
                  <c:v>57.340812683105469</c:v>
                </c:pt>
                <c:pt idx="125">
                  <c:v>65.49285888671875</c:v>
                </c:pt>
                <c:pt idx="126">
                  <c:v>65.090652465820313</c:v>
                </c:pt>
                <c:pt idx="127">
                  <c:v>29.365253448486328</c:v>
                </c:pt>
                <c:pt idx="128">
                  <c:v>32.389530181884766</c:v>
                </c:pt>
                <c:pt idx="129">
                  <c:v>32.880611419677734</c:v>
                </c:pt>
                <c:pt idx="130">
                  <c:v>80.832229614257813</c:v>
                </c:pt>
                <c:pt idx="131">
                  <c:v>77.530487060546875</c:v>
                </c:pt>
                <c:pt idx="132">
                  <c:v>35.617061614990234</c:v>
                </c:pt>
                <c:pt idx="133">
                  <c:v>80.662750244140625</c:v>
                </c:pt>
                <c:pt idx="134">
                  <c:v>77.774742126464844</c:v>
                </c:pt>
                <c:pt idx="135">
                  <c:v>76.1343994140625</c:v>
                </c:pt>
                <c:pt idx="136">
                  <c:v>80.095619201660156</c:v>
                </c:pt>
                <c:pt idx="137">
                  <c:v>78.986122131347656</c:v>
                </c:pt>
                <c:pt idx="138">
                  <c:v>75.062728881835938</c:v>
                </c:pt>
                <c:pt idx="139">
                  <c:v>53.476070404052734</c:v>
                </c:pt>
                <c:pt idx="140">
                  <c:v>79.32879638671875</c:v>
                </c:pt>
                <c:pt idx="141">
                  <c:v>53.884418487548828</c:v>
                </c:pt>
                <c:pt idx="142">
                  <c:v>45.357242584228516</c:v>
                </c:pt>
                <c:pt idx="143">
                  <c:v>50.452350616455078</c:v>
                </c:pt>
                <c:pt idx="144">
                  <c:v>44.057106018066406</c:v>
                </c:pt>
                <c:pt idx="145">
                  <c:v>43.311016082763672</c:v>
                </c:pt>
                <c:pt idx="146">
                  <c:v>60.679622650146484</c:v>
                </c:pt>
                <c:pt idx="147">
                  <c:v>41.761409759521484</c:v>
                </c:pt>
                <c:pt idx="148">
                  <c:v>85.6492919921875</c:v>
                </c:pt>
                <c:pt idx="149">
                  <c:v>64.936813354492188</c:v>
                </c:pt>
                <c:pt idx="150">
                  <c:v>56.045310974121094</c:v>
                </c:pt>
                <c:pt idx="151">
                  <c:v>69.8099365234375</c:v>
                </c:pt>
              </c:numCache>
            </c:numRef>
          </c:yVal>
          <c:smooth val="0"/>
          <c:extLst>
            <c:ext xmlns:c16="http://schemas.microsoft.com/office/drawing/2014/chart" uri="{C3380CC4-5D6E-409C-BE32-E72D297353CC}">
              <c16:uniqueId val="{00000001-89B3-453D-8959-1E6BC0BF1189}"/>
            </c:ext>
          </c:extLst>
        </c:ser>
        <c:dLbls>
          <c:showLegendKey val="0"/>
          <c:showVal val="0"/>
          <c:showCatName val="0"/>
          <c:showSerName val="0"/>
          <c:showPercent val="0"/>
          <c:showBubbleSize val="0"/>
        </c:dLbls>
        <c:axId val="1277608095"/>
        <c:axId val="1277608575"/>
      </c:scatterChart>
      <c:valAx>
        <c:axId val="1277608095"/>
        <c:scaling>
          <c:orientation val="minMax"/>
          <c:max val="9000"/>
          <c:min val="500"/>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IN"/>
                  <a:t>Deforestation(hectares of tree Cover loss)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0"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277608575"/>
        <c:crosses val="autoZero"/>
        <c:crossBetween val="midCat"/>
      </c:valAx>
      <c:valAx>
        <c:axId val="1277608575"/>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IN"/>
                  <a:t>KOF Globalisation Index</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27760809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IN"/>
              <a:t> Scatterplot of Globalisation vs Co2 emissions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0.1064545656187617"/>
          <c:y val="0.18518518518518517"/>
          <c:w val="0.84717071905879116"/>
          <c:h val="0.66984210919890186"/>
        </c:manualLayout>
      </c:layout>
      <c:scatterChart>
        <c:scatterStyle val="lineMarker"/>
        <c:varyColors val="0"/>
        <c:ser>
          <c:idx val="0"/>
          <c:order val="0"/>
          <c:spPr>
            <a:ln w="25400" cap="rnd">
              <a:noFill/>
              <a:round/>
            </a:ln>
            <a:effectLst>
              <a:outerShdw blurRad="38100" dist="25400" dir="5400000" rotWithShape="0">
                <a:srgbClr val="000000">
                  <a:alpha val="35000"/>
                </a:srgbClr>
              </a:outerShdw>
            </a:effectLst>
          </c:spPr>
          <c:marker>
            <c:symbol val="circle"/>
            <c:size val="5"/>
            <c:spPr>
              <a:gradFill rotWithShape="1">
                <a:gsLst>
                  <a:gs pos="0">
                    <a:schemeClr val="accent2">
                      <a:tint val="96000"/>
                      <a:lumMod val="100000"/>
                    </a:schemeClr>
                  </a:gs>
                  <a:gs pos="78000">
                    <a:schemeClr val="accent2">
                      <a:shade val="94000"/>
                      <a:lumMod val="94000"/>
                    </a:schemeClr>
                  </a:gs>
                </a:gsLst>
                <a:lin ang="5400000" scaled="0"/>
              </a:gradFill>
              <a:ln w="9525">
                <a:solidFill>
                  <a:schemeClr val="accent2"/>
                </a:solidFill>
                <a:round/>
              </a:ln>
              <a:effectLst>
                <a:outerShdw blurRad="38100" dist="25400" dir="5400000" rotWithShape="0">
                  <a:srgbClr val="000000">
                    <a:alpha val="35000"/>
                  </a:srgbClr>
                </a:outerShdw>
              </a:effectLst>
            </c:spPr>
          </c:marker>
          <c:trendline>
            <c:spPr>
              <a:ln w="9525" cap="rnd">
                <a:solidFill>
                  <a:schemeClr val="accent2"/>
                </a:solidFill>
              </a:ln>
              <a:effectLst/>
            </c:spPr>
            <c:trendlineType val="linear"/>
            <c:dispRSqr val="0"/>
            <c:dispEq val="0"/>
          </c:trendline>
          <c:xVal>
            <c:numRef>
              <c:f>Sheet5!$F$123:$F$484</c:f>
              <c:numCache>
                <c:formatCode>General</c:formatCode>
                <c:ptCount val="362"/>
                <c:pt idx="0">
                  <c:v>3.2056</c:v>
                </c:pt>
                <c:pt idx="1">
                  <c:v>3.2435999999999998</c:v>
                </c:pt>
                <c:pt idx="2">
                  <c:v>3.6114000000000002</c:v>
                </c:pt>
                <c:pt idx="3">
                  <c:v>3.6265000000000001</c:v>
                </c:pt>
                <c:pt idx="4">
                  <c:v>3.6404999999999998</c:v>
                </c:pt>
                <c:pt idx="5">
                  <c:v>3.6454</c:v>
                </c:pt>
                <c:pt idx="6">
                  <c:v>3.6545000000000001</c:v>
                </c:pt>
                <c:pt idx="7">
                  <c:v>3.6581999999999999</c:v>
                </c:pt>
                <c:pt idx="8">
                  <c:v>3.6594000000000002</c:v>
                </c:pt>
                <c:pt idx="9">
                  <c:v>3.6739999999999999</c:v>
                </c:pt>
                <c:pt idx="10">
                  <c:v>3.8037999999999998</c:v>
                </c:pt>
                <c:pt idx="11">
                  <c:v>3.8826000000000001</c:v>
                </c:pt>
                <c:pt idx="12">
                  <c:v>3.9064000000000001</c:v>
                </c:pt>
                <c:pt idx="13">
                  <c:v>3.9481999999999999</c:v>
                </c:pt>
                <c:pt idx="14">
                  <c:v>3.9699</c:v>
                </c:pt>
                <c:pt idx="15">
                  <c:v>3.9796</c:v>
                </c:pt>
                <c:pt idx="16">
                  <c:v>3.9977</c:v>
                </c:pt>
                <c:pt idx="17">
                  <c:v>3.9982000000000002</c:v>
                </c:pt>
                <c:pt idx="18">
                  <c:v>5.1577000000000002</c:v>
                </c:pt>
                <c:pt idx="19">
                  <c:v>5.39</c:v>
                </c:pt>
                <c:pt idx="20">
                  <c:v>3.6200000000000003E-2</c:v>
                </c:pt>
                <c:pt idx="21">
                  <c:v>0.19689999999999999</c:v>
                </c:pt>
                <c:pt idx="22">
                  <c:v>0.1978</c:v>
                </c:pt>
                <c:pt idx="23">
                  <c:v>0.2024</c:v>
                </c:pt>
                <c:pt idx="24">
                  <c:v>0.20380000000000001</c:v>
                </c:pt>
                <c:pt idx="25">
                  <c:v>0.20580000000000001</c:v>
                </c:pt>
                <c:pt idx="26">
                  <c:v>0.20660000000000001</c:v>
                </c:pt>
                <c:pt idx="27">
                  <c:v>0.20799999999999999</c:v>
                </c:pt>
                <c:pt idx="28">
                  <c:v>0.2097</c:v>
                </c:pt>
                <c:pt idx="29">
                  <c:v>0.38750000000000001</c:v>
                </c:pt>
                <c:pt idx="30">
                  <c:v>0.39229999999999998</c:v>
                </c:pt>
                <c:pt idx="31">
                  <c:v>0.39319999999999999</c:v>
                </c:pt>
                <c:pt idx="32">
                  <c:v>0.39810000000000001</c:v>
                </c:pt>
                <c:pt idx="33">
                  <c:v>0.39900000000000002</c:v>
                </c:pt>
                <c:pt idx="34">
                  <c:v>0.72270000000000001</c:v>
                </c:pt>
                <c:pt idx="35">
                  <c:v>0.83020000000000005</c:v>
                </c:pt>
                <c:pt idx="36">
                  <c:v>3.1524999999999999</c:v>
                </c:pt>
                <c:pt idx="37">
                  <c:v>5.157</c:v>
                </c:pt>
                <c:pt idx="38">
                  <c:v>5.3834999999999997</c:v>
                </c:pt>
                <c:pt idx="39">
                  <c:v>5.7624000000000004</c:v>
                </c:pt>
                <c:pt idx="40">
                  <c:v>0</c:v>
                </c:pt>
                <c:pt idx="41">
                  <c:v>0</c:v>
                </c:pt>
                <c:pt idx="42">
                  <c:v>0</c:v>
                </c:pt>
                <c:pt idx="43">
                  <c:v>0</c:v>
                </c:pt>
                <c:pt idx="44">
                  <c:v>0</c:v>
                </c:pt>
                <c:pt idx="45">
                  <c:v>0</c:v>
                </c:pt>
                <c:pt idx="46">
                  <c:v>0</c:v>
                </c:pt>
                <c:pt idx="47">
                  <c:v>0</c:v>
                </c:pt>
                <c:pt idx="48">
                  <c:v>0</c:v>
                </c:pt>
                <c:pt idx="49">
                  <c:v>2.1299999999999999E-2</c:v>
                </c:pt>
                <c:pt idx="50">
                  <c:v>0</c:v>
                </c:pt>
                <c:pt idx="51">
                  <c:v>0</c:v>
                </c:pt>
                <c:pt idx="52">
                  <c:v>0</c:v>
                </c:pt>
                <c:pt idx="53">
                  <c:v>0</c:v>
                </c:pt>
                <c:pt idx="54">
                  <c:v>0</c:v>
                </c:pt>
                <c:pt idx="55">
                  <c:v>0</c:v>
                </c:pt>
                <c:pt idx="56">
                  <c:v>0.32569999999999999</c:v>
                </c:pt>
                <c:pt idx="57">
                  <c:v>0.43619999999999998</c:v>
                </c:pt>
                <c:pt idx="58">
                  <c:v>0.5242</c:v>
                </c:pt>
                <c:pt idx="59">
                  <c:v>1.0103</c:v>
                </c:pt>
                <c:pt idx="60">
                  <c:v>2.6105</c:v>
                </c:pt>
                <c:pt idx="61">
                  <c:v>5.1432000000000002</c:v>
                </c:pt>
                <c:pt idx="62">
                  <c:v>0</c:v>
                </c:pt>
                <c:pt idx="63">
                  <c:v>0.2467</c:v>
                </c:pt>
                <c:pt idx="64">
                  <c:v>0.71809999999999996</c:v>
                </c:pt>
                <c:pt idx="65">
                  <c:v>5.3697999999999997</c:v>
                </c:pt>
                <c:pt idx="66">
                  <c:v>5.7523999999999997</c:v>
                </c:pt>
                <c:pt idx="67">
                  <c:v>5.7546999999999997</c:v>
                </c:pt>
                <c:pt idx="68">
                  <c:v>5.758</c:v>
                </c:pt>
                <c:pt idx="69">
                  <c:v>2.0500000000000001E-2</c:v>
                </c:pt>
                <c:pt idx="70">
                  <c:v>0.27439999999999998</c:v>
                </c:pt>
                <c:pt idx="71">
                  <c:v>0.70679999999999998</c:v>
                </c:pt>
                <c:pt idx="72">
                  <c:v>0.7087</c:v>
                </c:pt>
                <c:pt idx="73">
                  <c:v>0.70930000000000004</c:v>
                </c:pt>
                <c:pt idx="74">
                  <c:v>0.7177</c:v>
                </c:pt>
                <c:pt idx="75">
                  <c:v>1.0084</c:v>
                </c:pt>
                <c:pt idx="76">
                  <c:v>5.1387999999999998</c:v>
                </c:pt>
                <c:pt idx="77">
                  <c:v>5.3648999999999996</c:v>
                </c:pt>
                <c:pt idx="78">
                  <c:v>5.7194000000000003</c:v>
                </c:pt>
                <c:pt idx="79">
                  <c:v>5.7237999999999998</c:v>
                </c:pt>
                <c:pt idx="80">
                  <c:v>5.7281000000000004</c:v>
                </c:pt>
                <c:pt idx="81">
                  <c:v>5.7496</c:v>
                </c:pt>
                <c:pt idx="82">
                  <c:v>0.2636</c:v>
                </c:pt>
                <c:pt idx="83">
                  <c:v>0.2666</c:v>
                </c:pt>
                <c:pt idx="84">
                  <c:v>0.27210000000000001</c:v>
                </c:pt>
                <c:pt idx="85">
                  <c:v>0.27229999999999999</c:v>
                </c:pt>
                <c:pt idx="86">
                  <c:v>0.27360000000000001</c:v>
                </c:pt>
                <c:pt idx="87">
                  <c:v>0.27400000000000002</c:v>
                </c:pt>
                <c:pt idx="88">
                  <c:v>0.27429999999999999</c:v>
                </c:pt>
                <c:pt idx="89">
                  <c:v>0.42330000000000001</c:v>
                </c:pt>
                <c:pt idx="90">
                  <c:v>5.1337000000000002</c:v>
                </c:pt>
                <c:pt idx="91">
                  <c:v>5.3503999999999996</c:v>
                </c:pt>
                <c:pt idx="92">
                  <c:v>5.3506</c:v>
                </c:pt>
                <c:pt idx="93">
                  <c:v>0.70579999999999998</c:v>
                </c:pt>
                <c:pt idx="94">
                  <c:v>2.6013000000000002</c:v>
                </c:pt>
                <c:pt idx="95">
                  <c:v>0.96120000000000005</c:v>
                </c:pt>
                <c:pt idx="96">
                  <c:v>5.3455000000000004</c:v>
                </c:pt>
                <c:pt idx="97">
                  <c:v>5.3901000000000003</c:v>
                </c:pt>
                <c:pt idx="98">
                  <c:v>5.3926999999999996</c:v>
                </c:pt>
                <c:pt idx="99">
                  <c:v>5.3929999999999998</c:v>
                </c:pt>
                <c:pt idx="100">
                  <c:v>5.4596999999999998</c:v>
                </c:pt>
                <c:pt idx="101">
                  <c:v>5.4598000000000004</c:v>
                </c:pt>
                <c:pt idx="102">
                  <c:v>5.4663000000000004</c:v>
                </c:pt>
                <c:pt idx="103">
                  <c:v>5.4760999999999997</c:v>
                </c:pt>
                <c:pt idx="104">
                  <c:v>5.4805000000000001</c:v>
                </c:pt>
                <c:pt idx="105">
                  <c:v>1.77E-2</c:v>
                </c:pt>
                <c:pt idx="106">
                  <c:v>1.7899999999999999E-2</c:v>
                </c:pt>
                <c:pt idx="107">
                  <c:v>1.8200000000000001E-2</c:v>
                </c:pt>
                <c:pt idx="108">
                  <c:v>1.9099999999999999E-2</c:v>
                </c:pt>
                <c:pt idx="109">
                  <c:v>1.9900000000000001E-2</c:v>
                </c:pt>
                <c:pt idx="110">
                  <c:v>0.47889999999999999</c:v>
                </c:pt>
                <c:pt idx="111">
                  <c:v>2.5293000000000001</c:v>
                </c:pt>
                <c:pt idx="112">
                  <c:v>2.5447000000000002</c:v>
                </c:pt>
                <c:pt idx="113">
                  <c:v>2.8288000000000002</c:v>
                </c:pt>
                <c:pt idx="114">
                  <c:v>1.5900000000000001E-2</c:v>
                </c:pt>
                <c:pt idx="115">
                  <c:v>2.4918</c:v>
                </c:pt>
                <c:pt idx="116">
                  <c:v>2.5068999999999999</c:v>
                </c:pt>
                <c:pt idx="117">
                  <c:v>5.1172000000000004</c:v>
                </c:pt>
                <c:pt idx="118">
                  <c:v>2.4906999999999999</c:v>
                </c:pt>
                <c:pt idx="119">
                  <c:v>5.1105</c:v>
                </c:pt>
                <c:pt idx="120">
                  <c:v>5.1037999999999997</c:v>
                </c:pt>
                <c:pt idx="121">
                  <c:v>0.47189999999999999</c:v>
                </c:pt>
                <c:pt idx="122">
                  <c:v>2.1778</c:v>
                </c:pt>
                <c:pt idx="123">
                  <c:v>0.4108</c:v>
                </c:pt>
                <c:pt idx="124">
                  <c:v>0.44840000000000002</c:v>
                </c:pt>
                <c:pt idx="125">
                  <c:v>0.45019999999999999</c:v>
                </c:pt>
                <c:pt idx="126">
                  <c:v>0.45100000000000001</c:v>
                </c:pt>
                <c:pt idx="127">
                  <c:v>0.45779999999999998</c:v>
                </c:pt>
                <c:pt idx="128">
                  <c:v>0.46189999999999998</c:v>
                </c:pt>
                <c:pt idx="129">
                  <c:v>2.7766000000000002</c:v>
                </c:pt>
                <c:pt idx="130">
                  <c:v>0.13070000000000001</c:v>
                </c:pt>
                <c:pt idx="131">
                  <c:v>0.40679999999999999</c:v>
                </c:pt>
                <c:pt idx="132">
                  <c:v>0.44290000000000002</c:v>
                </c:pt>
                <c:pt idx="133">
                  <c:v>0.40649999999999997</c:v>
                </c:pt>
                <c:pt idx="134">
                  <c:v>0.40400000000000003</c:v>
                </c:pt>
                <c:pt idx="135">
                  <c:v>0.40460000000000002</c:v>
                </c:pt>
                <c:pt idx="136">
                  <c:v>0.32479999999999998</c:v>
                </c:pt>
                <c:pt idx="137">
                  <c:v>2.1678999999999999</c:v>
                </c:pt>
                <c:pt idx="138">
                  <c:v>0.13070000000000001</c:v>
                </c:pt>
                <c:pt idx="139">
                  <c:v>2.4855</c:v>
                </c:pt>
                <c:pt idx="140">
                  <c:v>2.7671000000000001</c:v>
                </c:pt>
                <c:pt idx="141">
                  <c:v>5.3357000000000001</c:v>
                </c:pt>
                <c:pt idx="142">
                  <c:v>2.5600000000000001E-2</c:v>
                </c:pt>
                <c:pt idx="143">
                  <c:v>2.1459999999999999</c:v>
                </c:pt>
                <c:pt idx="144">
                  <c:v>2.1467000000000001</c:v>
                </c:pt>
                <c:pt idx="145">
                  <c:v>2.1484999999999999</c:v>
                </c:pt>
                <c:pt idx="146">
                  <c:v>2.1576</c:v>
                </c:pt>
                <c:pt idx="147">
                  <c:v>2.7406999999999999</c:v>
                </c:pt>
                <c:pt idx="148">
                  <c:v>2.8157000000000001</c:v>
                </c:pt>
                <c:pt idx="149">
                  <c:v>2.1427999999999998</c:v>
                </c:pt>
                <c:pt idx="150">
                  <c:v>2.6818</c:v>
                </c:pt>
                <c:pt idx="151">
                  <c:v>2.7029000000000001</c:v>
                </c:pt>
                <c:pt idx="152">
                  <c:v>2.7219000000000002</c:v>
                </c:pt>
                <c:pt idx="153">
                  <c:v>2.7309000000000001</c:v>
                </c:pt>
                <c:pt idx="154">
                  <c:v>0.128</c:v>
                </c:pt>
                <c:pt idx="155">
                  <c:v>0.13039999999999999</c:v>
                </c:pt>
                <c:pt idx="156">
                  <c:v>0.4037</c:v>
                </c:pt>
                <c:pt idx="157">
                  <c:v>2.1387</c:v>
                </c:pt>
                <c:pt idx="158">
                  <c:v>0.12759999999999999</c:v>
                </c:pt>
                <c:pt idx="159">
                  <c:v>2.6806999999999999</c:v>
                </c:pt>
                <c:pt idx="160">
                  <c:v>0.12759999999999999</c:v>
                </c:pt>
                <c:pt idx="161">
                  <c:v>0.12759999999999999</c:v>
                </c:pt>
                <c:pt idx="162">
                  <c:v>0.24640000000000001</c:v>
                </c:pt>
                <c:pt idx="163">
                  <c:v>2.4500000000000001E-2</c:v>
                </c:pt>
                <c:pt idx="164">
                  <c:v>2.29E-2</c:v>
                </c:pt>
                <c:pt idx="165">
                  <c:v>2.3099999999999999E-2</c:v>
                </c:pt>
                <c:pt idx="166">
                  <c:v>2.3199999999999998E-2</c:v>
                </c:pt>
                <c:pt idx="167">
                  <c:v>2.1999999999999999E-2</c:v>
                </c:pt>
                <c:pt idx="168">
                  <c:v>2.23E-2</c:v>
                </c:pt>
                <c:pt idx="169">
                  <c:v>2.2700000000000001E-2</c:v>
                </c:pt>
                <c:pt idx="170">
                  <c:v>0.88039999999999996</c:v>
                </c:pt>
                <c:pt idx="171">
                  <c:v>3.56E-2</c:v>
                </c:pt>
                <c:pt idx="172">
                  <c:v>0.1239</c:v>
                </c:pt>
                <c:pt idx="173">
                  <c:v>0.85540000000000005</c:v>
                </c:pt>
                <c:pt idx="174">
                  <c:v>0.85740000000000005</c:v>
                </c:pt>
                <c:pt idx="175">
                  <c:v>0.86240000000000006</c:v>
                </c:pt>
                <c:pt idx="176">
                  <c:v>0.8649</c:v>
                </c:pt>
                <c:pt idx="177">
                  <c:v>0.86909999999999998</c:v>
                </c:pt>
                <c:pt idx="178">
                  <c:v>0.87290000000000001</c:v>
                </c:pt>
                <c:pt idx="179">
                  <c:v>0.85429999999999995</c:v>
                </c:pt>
                <c:pt idx="180">
                  <c:v>0.95920000000000005</c:v>
                </c:pt>
                <c:pt idx="181">
                  <c:v>0.64410000000000001</c:v>
                </c:pt>
                <c:pt idx="182">
                  <c:v>0.3241</c:v>
                </c:pt>
                <c:pt idx="183">
                  <c:v>0.38729999999999998</c:v>
                </c:pt>
                <c:pt idx="184">
                  <c:v>3.5400000000000001E-2</c:v>
                </c:pt>
                <c:pt idx="185">
                  <c:v>2.8098999999999998</c:v>
                </c:pt>
                <c:pt idx="186">
                  <c:v>0.52359999999999995</c:v>
                </c:pt>
                <c:pt idx="187">
                  <c:v>2.8031000000000001</c:v>
                </c:pt>
                <c:pt idx="188">
                  <c:v>1.4139999999999999</c:v>
                </c:pt>
                <c:pt idx="189">
                  <c:v>2.4708000000000001</c:v>
                </c:pt>
                <c:pt idx="190">
                  <c:v>4.2725</c:v>
                </c:pt>
                <c:pt idx="191">
                  <c:v>2.7841999999999998</c:v>
                </c:pt>
                <c:pt idx="192">
                  <c:v>3.4799999999999998E-2</c:v>
                </c:pt>
                <c:pt idx="193">
                  <c:v>3.49E-2</c:v>
                </c:pt>
                <c:pt idx="194">
                  <c:v>2.7833999999999999</c:v>
                </c:pt>
                <c:pt idx="195">
                  <c:v>3.1E-2</c:v>
                </c:pt>
                <c:pt idx="196">
                  <c:v>3.3500000000000002E-2</c:v>
                </c:pt>
                <c:pt idx="197">
                  <c:v>3.0800000000000001E-2</c:v>
                </c:pt>
                <c:pt idx="198">
                  <c:v>2.7793999999999999</c:v>
                </c:pt>
                <c:pt idx="199">
                  <c:v>1.7388999999999999</c:v>
                </c:pt>
                <c:pt idx="200">
                  <c:v>3.0200000000000001E-2</c:v>
                </c:pt>
                <c:pt idx="201">
                  <c:v>1.7173</c:v>
                </c:pt>
                <c:pt idx="202">
                  <c:v>1.7183999999999999</c:v>
                </c:pt>
                <c:pt idx="203">
                  <c:v>1.7229000000000001</c:v>
                </c:pt>
                <c:pt idx="204">
                  <c:v>1.7271000000000001</c:v>
                </c:pt>
                <c:pt idx="205">
                  <c:v>1.7321</c:v>
                </c:pt>
                <c:pt idx="206">
                  <c:v>1.7346999999999999</c:v>
                </c:pt>
                <c:pt idx="207">
                  <c:v>1.7376</c:v>
                </c:pt>
                <c:pt idx="208">
                  <c:v>0.63880000000000003</c:v>
                </c:pt>
                <c:pt idx="209">
                  <c:v>0.2445</c:v>
                </c:pt>
                <c:pt idx="210">
                  <c:v>0.16</c:v>
                </c:pt>
                <c:pt idx="211">
                  <c:v>0.63790000000000002</c:v>
                </c:pt>
                <c:pt idx="212">
                  <c:v>0.95840000000000003</c:v>
                </c:pt>
                <c:pt idx="213">
                  <c:v>0.63239999999999996</c:v>
                </c:pt>
                <c:pt idx="214">
                  <c:v>0.63770000000000004</c:v>
                </c:pt>
                <c:pt idx="215">
                  <c:v>0.62690000000000001</c:v>
                </c:pt>
                <c:pt idx="216">
                  <c:v>0.62819999999999998</c:v>
                </c:pt>
                <c:pt idx="217">
                  <c:v>0.626</c:v>
                </c:pt>
                <c:pt idx="218">
                  <c:v>4.1647999999999996</c:v>
                </c:pt>
                <c:pt idx="219">
                  <c:v>0</c:v>
                </c:pt>
                <c:pt idx="220">
                  <c:v>1.9432</c:v>
                </c:pt>
                <c:pt idx="221">
                  <c:v>0.2412</c:v>
                </c:pt>
                <c:pt idx="222">
                  <c:v>0.95140000000000002</c:v>
                </c:pt>
                <c:pt idx="223">
                  <c:v>0.94989999999999997</c:v>
                </c:pt>
                <c:pt idx="224">
                  <c:v>2.4594</c:v>
                </c:pt>
                <c:pt idx="225">
                  <c:v>4.1608000000000001</c:v>
                </c:pt>
                <c:pt idx="226">
                  <c:v>4.1421000000000001</c:v>
                </c:pt>
                <c:pt idx="227">
                  <c:v>4.1178999999999997</c:v>
                </c:pt>
                <c:pt idx="228">
                  <c:v>1.413</c:v>
                </c:pt>
                <c:pt idx="229">
                  <c:v>4.0868000000000002</c:v>
                </c:pt>
                <c:pt idx="230">
                  <c:v>2.7787000000000002</c:v>
                </c:pt>
                <c:pt idx="231">
                  <c:v>4.0773000000000001</c:v>
                </c:pt>
                <c:pt idx="232">
                  <c:v>4.9980000000000002</c:v>
                </c:pt>
                <c:pt idx="233">
                  <c:v>1.7967</c:v>
                </c:pt>
                <c:pt idx="234">
                  <c:v>2.4211999999999998</c:v>
                </c:pt>
                <c:pt idx="235">
                  <c:v>2.4180000000000001</c:v>
                </c:pt>
                <c:pt idx="236">
                  <c:v>1.4108000000000001</c:v>
                </c:pt>
                <c:pt idx="237">
                  <c:v>2.4066000000000001</c:v>
                </c:pt>
                <c:pt idx="238">
                  <c:v>0.33129999999999998</c:v>
                </c:pt>
                <c:pt idx="239">
                  <c:v>2.4022000000000001</c:v>
                </c:pt>
                <c:pt idx="240">
                  <c:v>2.3772000000000002</c:v>
                </c:pt>
                <c:pt idx="241">
                  <c:v>1.7931999999999999</c:v>
                </c:pt>
                <c:pt idx="242">
                  <c:v>0.9486</c:v>
                </c:pt>
                <c:pt idx="243">
                  <c:v>1.7915000000000001</c:v>
                </c:pt>
                <c:pt idx="244">
                  <c:v>1.7692000000000001</c:v>
                </c:pt>
                <c:pt idx="245">
                  <c:v>1.7863</c:v>
                </c:pt>
                <c:pt idx="246">
                  <c:v>1.7525999999999999</c:v>
                </c:pt>
                <c:pt idx="247">
                  <c:v>1.7508999999999999</c:v>
                </c:pt>
                <c:pt idx="248">
                  <c:v>1.7455000000000001</c:v>
                </c:pt>
                <c:pt idx="249">
                  <c:v>0.94650000000000001</c:v>
                </c:pt>
                <c:pt idx="250">
                  <c:v>4.0522999999999998</c:v>
                </c:pt>
                <c:pt idx="251">
                  <c:v>0.94579999999999997</c:v>
                </c:pt>
                <c:pt idx="252">
                  <c:v>0</c:v>
                </c:pt>
                <c:pt idx="253">
                  <c:v>4.9790999999999999</c:v>
                </c:pt>
                <c:pt idx="254">
                  <c:v>2.3685</c:v>
                </c:pt>
                <c:pt idx="255">
                  <c:v>0</c:v>
                </c:pt>
                <c:pt idx="256">
                  <c:v>0</c:v>
                </c:pt>
                <c:pt idx="257">
                  <c:v>0</c:v>
                </c:pt>
                <c:pt idx="258">
                  <c:v>0</c:v>
                </c:pt>
                <c:pt idx="259">
                  <c:v>0</c:v>
                </c:pt>
                <c:pt idx="260">
                  <c:v>4.9715999999999996</c:v>
                </c:pt>
                <c:pt idx="261">
                  <c:v>0</c:v>
                </c:pt>
                <c:pt idx="262">
                  <c:v>4.9673999999999996</c:v>
                </c:pt>
                <c:pt idx="263">
                  <c:v>4.9343000000000004</c:v>
                </c:pt>
                <c:pt idx="264">
                  <c:v>4.9260000000000002</c:v>
                </c:pt>
                <c:pt idx="265">
                  <c:v>4.9085999999999999</c:v>
                </c:pt>
                <c:pt idx="266">
                  <c:v>6.8500000000000005E-2</c:v>
                </c:pt>
                <c:pt idx="267">
                  <c:v>0.18229999999999999</c:v>
                </c:pt>
                <c:pt idx="268">
                  <c:v>0.24010000000000001</c:v>
                </c:pt>
                <c:pt idx="269">
                  <c:v>4.8871000000000002</c:v>
                </c:pt>
                <c:pt idx="270">
                  <c:v>8.9499999999999996E-2</c:v>
                </c:pt>
                <c:pt idx="271">
                  <c:v>6.8500000000000005E-2</c:v>
                </c:pt>
                <c:pt idx="272">
                  <c:v>5.7084000000000001</c:v>
                </c:pt>
                <c:pt idx="273">
                  <c:v>0.75309999999999999</c:v>
                </c:pt>
                <c:pt idx="274">
                  <c:v>0.18110000000000001</c:v>
                </c:pt>
                <c:pt idx="275">
                  <c:v>1.4039999999999999</c:v>
                </c:pt>
                <c:pt idx="276">
                  <c:v>5.6910999999999996</c:v>
                </c:pt>
                <c:pt idx="277">
                  <c:v>5.6738</c:v>
                </c:pt>
                <c:pt idx="278">
                  <c:v>5.6752000000000002</c:v>
                </c:pt>
                <c:pt idx="279">
                  <c:v>5.6867999999999999</c:v>
                </c:pt>
                <c:pt idx="280">
                  <c:v>5.6570999999999998</c:v>
                </c:pt>
                <c:pt idx="281">
                  <c:v>5.6487999999999996</c:v>
                </c:pt>
                <c:pt idx="282">
                  <c:v>5.6402999999999999</c:v>
                </c:pt>
                <c:pt idx="283">
                  <c:v>6.6100000000000006E-2</c:v>
                </c:pt>
                <c:pt idx="284">
                  <c:v>0.18</c:v>
                </c:pt>
                <c:pt idx="285">
                  <c:v>0.1792</c:v>
                </c:pt>
                <c:pt idx="286">
                  <c:v>6.5799999999999997E-2</c:v>
                </c:pt>
                <c:pt idx="287">
                  <c:v>6.5600000000000006E-2</c:v>
                </c:pt>
                <c:pt idx="288">
                  <c:v>0.17610000000000001</c:v>
                </c:pt>
                <c:pt idx="289">
                  <c:v>0.1754</c:v>
                </c:pt>
                <c:pt idx="290">
                  <c:v>6.4699999999999994E-2</c:v>
                </c:pt>
                <c:pt idx="291">
                  <c:v>0.17460000000000001</c:v>
                </c:pt>
                <c:pt idx="292">
                  <c:v>6.3500000000000001E-2</c:v>
                </c:pt>
                <c:pt idx="293">
                  <c:v>0.17430000000000001</c:v>
                </c:pt>
                <c:pt idx="294">
                  <c:v>8.7800000000000003E-2</c:v>
                </c:pt>
                <c:pt idx="295">
                  <c:v>0.2382</c:v>
                </c:pt>
                <c:pt idx="296">
                  <c:v>6.13E-2</c:v>
                </c:pt>
                <c:pt idx="297">
                  <c:v>8.3400000000000002E-2</c:v>
                </c:pt>
                <c:pt idx="298">
                  <c:v>8.1799999999999998E-2</c:v>
                </c:pt>
                <c:pt idx="299">
                  <c:v>7.85E-2</c:v>
                </c:pt>
                <c:pt idx="300">
                  <c:v>7.6300000000000007E-2</c:v>
                </c:pt>
                <c:pt idx="301">
                  <c:v>7.3099999999999998E-2</c:v>
                </c:pt>
                <c:pt idx="302">
                  <c:v>0.2382</c:v>
                </c:pt>
                <c:pt idx="303">
                  <c:v>6.8699999999999997E-2</c:v>
                </c:pt>
                <c:pt idx="304">
                  <c:v>0.73750000000000004</c:v>
                </c:pt>
                <c:pt idx="305">
                  <c:v>3.7595999999999998</c:v>
                </c:pt>
                <c:pt idx="306">
                  <c:v>0.7369</c:v>
                </c:pt>
                <c:pt idx="307">
                  <c:v>0.73619999999999997</c:v>
                </c:pt>
                <c:pt idx="308">
                  <c:v>3.7496999999999998</c:v>
                </c:pt>
                <c:pt idx="309">
                  <c:v>0.73229999999999995</c:v>
                </c:pt>
                <c:pt idx="310">
                  <c:v>0.73229999999999995</c:v>
                </c:pt>
                <c:pt idx="311">
                  <c:v>3.7372999999999998</c:v>
                </c:pt>
                <c:pt idx="312">
                  <c:v>3.7305999999999999</c:v>
                </c:pt>
                <c:pt idx="313">
                  <c:v>3.7185999999999999</c:v>
                </c:pt>
                <c:pt idx="314">
                  <c:v>3.7121</c:v>
                </c:pt>
                <c:pt idx="315">
                  <c:v>3.7088999999999999</c:v>
                </c:pt>
                <c:pt idx="316">
                  <c:v>1.4819</c:v>
                </c:pt>
                <c:pt idx="317">
                  <c:v>0.73050000000000004</c:v>
                </c:pt>
                <c:pt idx="318">
                  <c:v>3.6882999999999999</c:v>
                </c:pt>
                <c:pt idx="319">
                  <c:v>0.1595</c:v>
                </c:pt>
                <c:pt idx="320">
                  <c:v>0.72770000000000001</c:v>
                </c:pt>
                <c:pt idx="321">
                  <c:v>1.401</c:v>
                </c:pt>
                <c:pt idx="322">
                  <c:v>1.3891</c:v>
                </c:pt>
                <c:pt idx="323">
                  <c:v>1.4764999999999999</c:v>
                </c:pt>
                <c:pt idx="324">
                  <c:v>0.33100000000000002</c:v>
                </c:pt>
                <c:pt idx="325">
                  <c:v>1.4734</c:v>
                </c:pt>
                <c:pt idx="326">
                  <c:v>1.4652000000000001</c:v>
                </c:pt>
                <c:pt idx="327">
                  <c:v>1.4459</c:v>
                </c:pt>
                <c:pt idx="328">
                  <c:v>1.4453</c:v>
                </c:pt>
                <c:pt idx="329">
                  <c:v>0.51429999999999998</c:v>
                </c:pt>
                <c:pt idx="330">
                  <c:v>1.4368000000000001</c:v>
                </c:pt>
                <c:pt idx="331">
                  <c:v>1.4332</c:v>
                </c:pt>
                <c:pt idx="332">
                  <c:v>2.9618000000000002</c:v>
                </c:pt>
                <c:pt idx="333">
                  <c:v>2.0632000000000001</c:v>
                </c:pt>
                <c:pt idx="334">
                  <c:v>2.9582000000000002</c:v>
                </c:pt>
                <c:pt idx="335">
                  <c:v>0.32250000000000001</c:v>
                </c:pt>
                <c:pt idx="336">
                  <c:v>2.95</c:v>
                </c:pt>
                <c:pt idx="337">
                  <c:v>2.9352</c:v>
                </c:pt>
                <c:pt idx="338">
                  <c:v>2.9276</c:v>
                </c:pt>
                <c:pt idx="339">
                  <c:v>2.9258999999999999</c:v>
                </c:pt>
                <c:pt idx="340">
                  <c:v>2.9177</c:v>
                </c:pt>
                <c:pt idx="341">
                  <c:v>2.9036</c:v>
                </c:pt>
                <c:pt idx="342">
                  <c:v>0.2379</c:v>
                </c:pt>
                <c:pt idx="343">
                  <c:v>3.4449999999999998</c:v>
                </c:pt>
                <c:pt idx="344">
                  <c:v>0.29299999999999998</c:v>
                </c:pt>
                <c:pt idx="345">
                  <c:v>0.29020000000000001</c:v>
                </c:pt>
                <c:pt idx="346">
                  <c:v>0.2858</c:v>
                </c:pt>
                <c:pt idx="347">
                  <c:v>0.28249999999999997</c:v>
                </c:pt>
                <c:pt idx="348">
                  <c:v>0.2787</c:v>
                </c:pt>
                <c:pt idx="349">
                  <c:v>0.27729999999999999</c:v>
                </c:pt>
                <c:pt idx="350">
                  <c:v>0.27629999999999999</c:v>
                </c:pt>
                <c:pt idx="351">
                  <c:v>0.27629999999999999</c:v>
                </c:pt>
                <c:pt idx="352">
                  <c:v>2.0400999999999998</c:v>
                </c:pt>
                <c:pt idx="353">
                  <c:v>0.98719999999999997</c:v>
                </c:pt>
                <c:pt idx="354">
                  <c:v>0.3306</c:v>
                </c:pt>
                <c:pt idx="355">
                  <c:v>1.1866000000000001</c:v>
                </c:pt>
                <c:pt idx="356">
                  <c:v>1.9416</c:v>
                </c:pt>
                <c:pt idx="357">
                  <c:v>2.0384000000000002</c:v>
                </c:pt>
                <c:pt idx="358">
                  <c:v>2.0238</c:v>
                </c:pt>
                <c:pt idx="359">
                  <c:v>2.0224000000000002</c:v>
                </c:pt>
                <c:pt idx="360">
                  <c:v>1.1834</c:v>
                </c:pt>
                <c:pt idx="361">
                  <c:v>1.1808000000000001</c:v>
                </c:pt>
              </c:numCache>
            </c:numRef>
          </c:xVal>
          <c:yVal>
            <c:numRef>
              <c:f>Sheet5!$G$123:$G$484</c:f>
              <c:numCache>
                <c:formatCode>General</c:formatCode>
                <c:ptCount val="362"/>
                <c:pt idx="0">
                  <c:v>47.071620941162109</c:v>
                </c:pt>
                <c:pt idx="1">
                  <c:v>63.505519866943359</c:v>
                </c:pt>
                <c:pt idx="2">
                  <c:v>76.499954223632813</c:v>
                </c:pt>
                <c:pt idx="3">
                  <c:v>34.895336151123047</c:v>
                </c:pt>
                <c:pt idx="4">
                  <c:v>34.694244384765625</c:v>
                </c:pt>
                <c:pt idx="5">
                  <c:v>87.699691772460938</c:v>
                </c:pt>
                <c:pt idx="6">
                  <c:v>79.495956420898438</c:v>
                </c:pt>
                <c:pt idx="7">
                  <c:v>74.961013793945313</c:v>
                </c:pt>
                <c:pt idx="8">
                  <c:v>76.947090148925781</c:v>
                </c:pt>
                <c:pt idx="9">
                  <c:v>87.122398376464844</c:v>
                </c:pt>
                <c:pt idx="10">
                  <c:v>87.371574401855469</c:v>
                </c:pt>
                <c:pt idx="11">
                  <c:v>49.912746429443359</c:v>
                </c:pt>
                <c:pt idx="12">
                  <c:v>42.669940948486328</c:v>
                </c:pt>
                <c:pt idx="13">
                  <c:v>43.884349822998047</c:v>
                </c:pt>
                <c:pt idx="14">
                  <c:v>36.832721710205078</c:v>
                </c:pt>
                <c:pt idx="15">
                  <c:v>87.757865905761719</c:v>
                </c:pt>
                <c:pt idx="16">
                  <c:v>87.825218200683594</c:v>
                </c:pt>
                <c:pt idx="17">
                  <c:v>66.312965393066406</c:v>
                </c:pt>
                <c:pt idx="18">
                  <c:v>65.224899291992188</c:v>
                </c:pt>
                <c:pt idx="19">
                  <c:v>48.226604461669922</c:v>
                </c:pt>
                <c:pt idx="20">
                  <c:v>35.747894287109375</c:v>
                </c:pt>
                <c:pt idx="21">
                  <c:v>48.753501892089844</c:v>
                </c:pt>
                <c:pt idx="22">
                  <c:v>45.614471435546875</c:v>
                </c:pt>
                <c:pt idx="23">
                  <c:v>30.726457595825195</c:v>
                </c:pt>
                <c:pt idx="24">
                  <c:v>24.685562133789063</c:v>
                </c:pt>
                <c:pt idx="25">
                  <c:v>34.868255615234375</c:v>
                </c:pt>
                <c:pt idx="26">
                  <c:v>57.607021331787109</c:v>
                </c:pt>
                <c:pt idx="27">
                  <c:v>46.974433898925781</c:v>
                </c:pt>
                <c:pt idx="28">
                  <c:v>49.259132385253906</c:v>
                </c:pt>
                <c:pt idx="29">
                  <c:v>86.159591674804688</c:v>
                </c:pt>
                <c:pt idx="30">
                  <c:v>24.190835952758789</c:v>
                </c:pt>
                <c:pt idx="31">
                  <c:v>81.70684814453125</c:v>
                </c:pt>
                <c:pt idx="32">
                  <c:v>81.350067138671875</c:v>
                </c:pt>
                <c:pt idx="33">
                  <c:v>87.235877990722656</c:v>
                </c:pt>
                <c:pt idx="34">
                  <c:v>72.477928161621094</c:v>
                </c:pt>
                <c:pt idx="35">
                  <c:v>51.588474273681641</c:v>
                </c:pt>
                <c:pt idx="36">
                  <c:v>58.375576019287109</c:v>
                </c:pt>
                <c:pt idx="37">
                  <c:v>87.195526123046875</c:v>
                </c:pt>
                <c:pt idx="38">
                  <c:v>43.407730102539063</c:v>
                </c:pt>
                <c:pt idx="39">
                  <c:v>76.428939819335938</c:v>
                </c:pt>
                <c:pt idx="40">
                  <c:v>75.057769775390625</c:v>
                </c:pt>
                <c:pt idx="41">
                  <c:v>30.374053955078125</c:v>
                </c:pt>
                <c:pt idx="42">
                  <c:v>29.965225219726563</c:v>
                </c:pt>
                <c:pt idx="43">
                  <c:v>30.781379699707031</c:v>
                </c:pt>
                <c:pt idx="44">
                  <c:v>31.396453857421875</c:v>
                </c:pt>
                <c:pt idx="45">
                  <c:v>31.494056701660156</c:v>
                </c:pt>
                <c:pt idx="46">
                  <c:v>32.801284790039063</c:v>
                </c:pt>
                <c:pt idx="47">
                  <c:v>32.597705841064453</c:v>
                </c:pt>
                <c:pt idx="48">
                  <c:v>33.217479705810547</c:v>
                </c:pt>
                <c:pt idx="49">
                  <c:v>31.336593627929688</c:v>
                </c:pt>
                <c:pt idx="50">
                  <c:v>64.638618469238281</c:v>
                </c:pt>
                <c:pt idx="51">
                  <c:v>65.55438232421875</c:v>
                </c:pt>
                <c:pt idx="52">
                  <c:v>67.582473754882813</c:v>
                </c:pt>
                <c:pt idx="53">
                  <c:v>67.849258422851563</c:v>
                </c:pt>
                <c:pt idx="54">
                  <c:v>69.988121032714844</c:v>
                </c:pt>
                <c:pt idx="55">
                  <c:v>71.264152526855469</c:v>
                </c:pt>
                <c:pt idx="56">
                  <c:v>52.798862457275391</c:v>
                </c:pt>
                <c:pt idx="57">
                  <c:v>69.143112182617188</c:v>
                </c:pt>
                <c:pt idx="58">
                  <c:v>47.645790100097656</c:v>
                </c:pt>
                <c:pt idx="59">
                  <c:v>52.603221893310547</c:v>
                </c:pt>
                <c:pt idx="60">
                  <c:v>74.428138732910156</c:v>
                </c:pt>
                <c:pt idx="61">
                  <c:v>44.601509094238281</c:v>
                </c:pt>
                <c:pt idx="62">
                  <c:v>63.41851806640625</c:v>
                </c:pt>
                <c:pt idx="63">
                  <c:v>50.248157501220703</c:v>
                </c:pt>
                <c:pt idx="64">
                  <c:v>43.187541961669922</c:v>
                </c:pt>
                <c:pt idx="65">
                  <c:v>42.010334014892578</c:v>
                </c:pt>
                <c:pt idx="66">
                  <c:v>52.474300384521484</c:v>
                </c:pt>
                <c:pt idx="67">
                  <c:v>57.773777008056641</c:v>
                </c:pt>
                <c:pt idx="68">
                  <c:v>55.700344085693359</c:v>
                </c:pt>
                <c:pt idx="69">
                  <c:v>36.169593811035156</c:v>
                </c:pt>
                <c:pt idx="70">
                  <c:v>47.470596313476563</c:v>
                </c:pt>
                <c:pt idx="71">
                  <c:v>49.365989685058594</c:v>
                </c:pt>
                <c:pt idx="72">
                  <c:v>29.904605865478516</c:v>
                </c:pt>
                <c:pt idx="73">
                  <c:v>70.770095825195313</c:v>
                </c:pt>
                <c:pt idx="74">
                  <c:v>29.083553314208984</c:v>
                </c:pt>
                <c:pt idx="75">
                  <c:v>83.319282531738281</c:v>
                </c:pt>
                <c:pt idx="76">
                  <c:v>88.55584716796875</c:v>
                </c:pt>
                <c:pt idx="77">
                  <c:v>48.283721923828125</c:v>
                </c:pt>
                <c:pt idx="78">
                  <c:v>57.417427062988281</c:v>
                </c:pt>
                <c:pt idx="79">
                  <c:v>84.537582397460938</c:v>
                </c:pt>
                <c:pt idx="80">
                  <c:v>81.455696105957031</c:v>
                </c:pt>
                <c:pt idx="81">
                  <c:v>80.197273254394531</c:v>
                </c:pt>
                <c:pt idx="82">
                  <c:v>41.638526916503906</c:v>
                </c:pt>
                <c:pt idx="83">
                  <c:v>46.316799163818359</c:v>
                </c:pt>
                <c:pt idx="84">
                  <c:v>32.614646911621094</c:v>
                </c:pt>
                <c:pt idx="85">
                  <c:v>44.906124114990234</c:v>
                </c:pt>
                <c:pt idx="86">
                  <c:v>51.520149230957031</c:v>
                </c:pt>
                <c:pt idx="87">
                  <c:v>40.766666412353516</c:v>
                </c:pt>
                <c:pt idx="88">
                  <c:v>51.699184417724609</c:v>
                </c:pt>
                <c:pt idx="89">
                  <c:v>88.082084655761719</c:v>
                </c:pt>
                <c:pt idx="90">
                  <c:v>75.704254150390625</c:v>
                </c:pt>
                <c:pt idx="91">
                  <c:v>44.581954956054688</c:v>
                </c:pt>
                <c:pt idx="92">
                  <c:v>86.302268981933594</c:v>
                </c:pt>
                <c:pt idx="93">
                  <c:v>64.016693115234375</c:v>
                </c:pt>
                <c:pt idx="94">
                  <c:v>70.95068359375</c:v>
                </c:pt>
                <c:pt idx="95">
                  <c:v>45.800006866455078</c:v>
                </c:pt>
                <c:pt idx="96">
                  <c:v>57.071811676025391</c:v>
                </c:pt>
                <c:pt idx="97">
                  <c:v>85.879501342773438</c:v>
                </c:pt>
                <c:pt idx="98">
                  <c:v>58.839733123779297</c:v>
                </c:pt>
                <c:pt idx="99">
                  <c:v>85.134574890136719</c:v>
                </c:pt>
                <c:pt idx="100">
                  <c:v>57.517234802246094</c:v>
                </c:pt>
                <c:pt idx="101">
                  <c:v>76.816673278808594</c:v>
                </c:pt>
                <c:pt idx="102">
                  <c:v>54.890125274658203</c:v>
                </c:pt>
                <c:pt idx="103">
                  <c:v>56.946365356445313</c:v>
                </c:pt>
                <c:pt idx="104">
                  <c:v>58.331531524658203</c:v>
                </c:pt>
                <c:pt idx="105">
                  <c:v>26.464944839477539</c:v>
                </c:pt>
                <c:pt idx="106">
                  <c:v>44.457534790039063</c:v>
                </c:pt>
                <c:pt idx="107">
                  <c:v>26.770244598388672</c:v>
                </c:pt>
                <c:pt idx="108">
                  <c:v>29.001636505126953</c:v>
                </c:pt>
                <c:pt idx="109">
                  <c:v>28.570484161376953</c:v>
                </c:pt>
                <c:pt idx="110">
                  <c:v>42.230842590332031</c:v>
                </c:pt>
                <c:pt idx="111">
                  <c:v>46.775600433349609</c:v>
                </c:pt>
                <c:pt idx="112">
                  <c:v>38.491657257080078</c:v>
                </c:pt>
                <c:pt idx="113">
                  <c:v>61.241870880126953</c:v>
                </c:pt>
                <c:pt idx="114">
                  <c:v>24.922552108764648</c:v>
                </c:pt>
                <c:pt idx="115">
                  <c:v>49.621532440185547</c:v>
                </c:pt>
                <c:pt idx="116">
                  <c:v>65.129371643066406</c:v>
                </c:pt>
                <c:pt idx="117">
                  <c:v>66.040580749511719</c:v>
                </c:pt>
                <c:pt idx="118">
                  <c:v>31.856660842895508</c:v>
                </c:pt>
                <c:pt idx="119">
                  <c:v>58.694049835205078</c:v>
                </c:pt>
                <c:pt idx="120">
                  <c:v>57.840599060058594</c:v>
                </c:pt>
                <c:pt idx="121">
                  <c:v>86.896339416503906</c:v>
                </c:pt>
                <c:pt idx="122">
                  <c:v>73.0633544921875</c:v>
                </c:pt>
                <c:pt idx="123">
                  <c:v>84.314956665039063</c:v>
                </c:pt>
                <c:pt idx="124">
                  <c:v>87.986473083496094</c:v>
                </c:pt>
                <c:pt idx="125">
                  <c:v>87.4276123046875</c:v>
                </c:pt>
                <c:pt idx="126">
                  <c:v>44.491542816162109</c:v>
                </c:pt>
                <c:pt idx="127">
                  <c:v>87.044960021972656</c:v>
                </c:pt>
                <c:pt idx="128">
                  <c:v>85.206230163574219</c:v>
                </c:pt>
                <c:pt idx="129">
                  <c:v>43.647129058837891</c:v>
                </c:pt>
                <c:pt idx="130">
                  <c:v>42.761459350585938</c:v>
                </c:pt>
                <c:pt idx="131">
                  <c:v>44.330936431884766</c:v>
                </c:pt>
                <c:pt idx="132">
                  <c:v>88.681312561035156</c:v>
                </c:pt>
                <c:pt idx="133">
                  <c:v>66.430900573730469</c:v>
                </c:pt>
                <c:pt idx="134">
                  <c:v>88.160018920898438</c:v>
                </c:pt>
                <c:pt idx="135">
                  <c:v>68.973922729492188</c:v>
                </c:pt>
                <c:pt idx="136">
                  <c:v>71.612709045410156</c:v>
                </c:pt>
                <c:pt idx="137">
                  <c:v>68.199440002441406</c:v>
                </c:pt>
                <c:pt idx="138">
                  <c:v>35.572933197021484</c:v>
                </c:pt>
                <c:pt idx="139">
                  <c:v>53.735187530517578</c:v>
                </c:pt>
                <c:pt idx="140">
                  <c:v>47.521518707275391</c:v>
                </c:pt>
                <c:pt idx="141">
                  <c:v>58.732269287109375</c:v>
                </c:pt>
                <c:pt idx="142">
                  <c:v>33.564281463623047</c:v>
                </c:pt>
                <c:pt idx="143">
                  <c:v>79.145111083984375</c:v>
                </c:pt>
                <c:pt idx="144">
                  <c:v>30.500947952270508</c:v>
                </c:pt>
                <c:pt idx="145">
                  <c:v>79.225334167480469</c:v>
                </c:pt>
                <c:pt idx="146">
                  <c:v>73.290130615234375</c:v>
                </c:pt>
                <c:pt idx="147">
                  <c:v>57.481082916259766</c:v>
                </c:pt>
                <c:pt idx="148">
                  <c:v>61.563591003417969</c:v>
                </c:pt>
                <c:pt idx="149">
                  <c:v>69.450523376464844</c:v>
                </c:pt>
                <c:pt idx="150">
                  <c:v>47.883102416992188</c:v>
                </c:pt>
                <c:pt idx="151">
                  <c:v>60.665691375732422</c:v>
                </c:pt>
                <c:pt idx="152">
                  <c:v>59.105518341064453</c:v>
                </c:pt>
                <c:pt idx="153">
                  <c:v>55.094356536865234</c:v>
                </c:pt>
                <c:pt idx="154">
                  <c:v>43.192836761474609</c:v>
                </c:pt>
                <c:pt idx="155">
                  <c:v>72.284889221191406</c:v>
                </c:pt>
                <c:pt idx="156">
                  <c:v>86.473640441894531</c:v>
                </c:pt>
                <c:pt idx="157">
                  <c:v>90.572883605957031</c:v>
                </c:pt>
                <c:pt idx="158">
                  <c:v>44.486824035644531</c:v>
                </c:pt>
                <c:pt idx="159">
                  <c:v>54.322311401367188</c:v>
                </c:pt>
                <c:pt idx="160">
                  <c:v>43.449161529541016</c:v>
                </c:pt>
                <c:pt idx="161">
                  <c:v>44.401954650878906</c:v>
                </c:pt>
                <c:pt idx="162">
                  <c:v>48.257179260253906</c:v>
                </c:pt>
                <c:pt idx="163">
                  <c:v>36.395027160644531</c:v>
                </c:pt>
                <c:pt idx="164">
                  <c:v>34.838729858398438</c:v>
                </c:pt>
                <c:pt idx="165">
                  <c:v>27.901144027709961</c:v>
                </c:pt>
                <c:pt idx="166">
                  <c:v>27.814933776855469</c:v>
                </c:pt>
                <c:pt idx="167">
                  <c:v>26.436775207519531</c:v>
                </c:pt>
                <c:pt idx="168">
                  <c:v>28.058750152587891</c:v>
                </c:pt>
                <c:pt idx="169">
                  <c:v>27.822906494140625</c:v>
                </c:pt>
                <c:pt idx="170">
                  <c:v>73.023757934570313</c:v>
                </c:pt>
                <c:pt idx="171">
                  <c:v>35.595504760742188</c:v>
                </c:pt>
                <c:pt idx="172">
                  <c:v>35.90545654296875</c:v>
                </c:pt>
                <c:pt idx="173">
                  <c:v>85.073432922363281</c:v>
                </c:pt>
                <c:pt idx="174">
                  <c:v>49.482681274414063</c:v>
                </c:pt>
                <c:pt idx="175">
                  <c:v>79.50994873046875</c:v>
                </c:pt>
                <c:pt idx="176">
                  <c:v>29.524614334106445</c:v>
                </c:pt>
                <c:pt idx="177">
                  <c:v>67.922836303710938</c:v>
                </c:pt>
                <c:pt idx="178">
                  <c:v>42.864845275878906</c:v>
                </c:pt>
                <c:pt idx="179">
                  <c:v>76.191612243652344</c:v>
                </c:pt>
                <c:pt idx="180">
                  <c:v>31.109409332275391</c:v>
                </c:pt>
                <c:pt idx="181">
                  <c:v>72.501106262207031</c:v>
                </c:pt>
                <c:pt idx="182">
                  <c:v>71.743682861328125</c:v>
                </c:pt>
                <c:pt idx="183">
                  <c:v>86.680526733398438</c:v>
                </c:pt>
                <c:pt idx="184">
                  <c:v>35.290836334228516</c:v>
                </c:pt>
                <c:pt idx="185">
                  <c:v>62.391914367675781</c:v>
                </c:pt>
                <c:pt idx="186">
                  <c:v>66.203392028808594</c:v>
                </c:pt>
                <c:pt idx="187">
                  <c:v>59.594528198242188</c:v>
                </c:pt>
                <c:pt idx="188">
                  <c:v>38.577342987060547</c:v>
                </c:pt>
                <c:pt idx="189">
                  <c:v>43.477809906005859</c:v>
                </c:pt>
                <c:pt idx="190">
                  <c:v>41.977703094482422</c:v>
                </c:pt>
                <c:pt idx="191">
                  <c:v>60.073329925537109</c:v>
                </c:pt>
                <c:pt idx="192">
                  <c:v>33.999885559082031</c:v>
                </c:pt>
                <c:pt idx="193">
                  <c:v>34.432552337646484</c:v>
                </c:pt>
                <c:pt idx="194">
                  <c:v>50.5218505859375</c:v>
                </c:pt>
                <c:pt idx="195">
                  <c:v>33.021663665771484</c:v>
                </c:pt>
                <c:pt idx="196">
                  <c:v>33.122840881347656</c:v>
                </c:pt>
                <c:pt idx="197">
                  <c:v>32.012588500976563</c:v>
                </c:pt>
                <c:pt idx="198">
                  <c:v>55.638259887695313</c:v>
                </c:pt>
                <c:pt idx="199">
                  <c:v>59.376102447509766</c:v>
                </c:pt>
                <c:pt idx="200">
                  <c:v>28.581611633300781</c:v>
                </c:pt>
                <c:pt idx="201">
                  <c:v>48.086677551269531</c:v>
                </c:pt>
                <c:pt idx="202">
                  <c:v>59.134685516357422</c:v>
                </c:pt>
                <c:pt idx="203">
                  <c:v>59.554782867431641</c:v>
                </c:pt>
                <c:pt idx="204">
                  <c:v>42.470798492431641</c:v>
                </c:pt>
                <c:pt idx="205">
                  <c:v>43.224597930908203</c:v>
                </c:pt>
                <c:pt idx="206">
                  <c:v>45.10748291015625</c:v>
                </c:pt>
                <c:pt idx="207">
                  <c:v>54.590999603271484</c:v>
                </c:pt>
                <c:pt idx="208">
                  <c:v>41.654003143310547</c:v>
                </c:pt>
                <c:pt idx="209">
                  <c:v>31.109630584716797</c:v>
                </c:pt>
                <c:pt idx="210">
                  <c:v>35.446174621582031</c:v>
                </c:pt>
                <c:pt idx="211">
                  <c:v>32.354057312011719</c:v>
                </c:pt>
                <c:pt idx="212">
                  <c:v>21.976406097412109</c:v>
                </c:pt>
                <c:pt idx="213">
                  <c:v>72.132949829101563</c:v>
                </c:pt>
                <c:pt idx="214">
                  <c:v>66.565132141113281</c:v>
                </c:pt>
                <c:pt idx="215">
                  <c:v>64.908859252929688</c:v>
                </c:pt>
                <c:pt idx="216">
                  <c:v>54.394039154052734</c:v>
                </c:pt>
                <c:pt idx="217">
                  <c:v>67.234848022460938</c:v>
                </c:pt>
                <c:pt idx="218">
                  <c:v>38.254459381103516</c:v>
                </c:pt>
                <c:pt idx="219">
                  <c:v>62.236133575439453</c:v>
                </c:pt>
                <c:pt idx="220">
                  <c:v>45.2647705078125</c:v>
                </c:pt>
                <c:pt idx="221">
                  <c:v>61.705982208251953</c:v>
                </c:pt>
                <c:pt idx="222">
                  <c:v>44.9522705078125</c:v>
                </c:pt>
                <c:pt idx="223">
                  <c:v>67.02484130859375</c:v>
                </c:pt>
                <c:pt idx="224">
                  <c:v>54.738513946533203</c:v>
                </c:pt>
                <c:pt idx="225">
                  <c:v>76.752456665039063</c:v>
                </c:pt>
                <c:pt idx="226">
                  <c:v>57.549362182617188</c:v>
                </c:pt>
                <c:pt idx="227">
                  <c:v>41.118213653564453</c:v>
                </c:pt>
                <c:pt idx="228">
                  <c:v>44.287479400634766</c:v>
                </c:pt>
                <c:pt idx="229">
                  <c:v>84.72454833984375</c:v>
                </c:pt>
                <c:pt idx="230">
                  <c:v>46.682502746582031</c:v>
                </c:pt>
                <c:pt idx="231">
                  <c:v>36.037757873535156</c:v>
                </c:pt>
                <c:pt idx="232">
                  <c:v>76.629142761230469</c:v>
                </c:pt>
                <c:pt idx="233">
                  <c:v>58.907127380371094</c:v>
                </c:pt>
                <c:pt idx="234">
                  <c:v>59.269886016845703</c:v>
                </c:pt>
                <c:pt idx="235">
                  <c:v>32.513011932373047</c:v>
                </c:pt>
                <c:pt idx="236">
                  <c:v>64.681159973144531</c:v>
                </c:pt>
                <c:pt idx="237">
                  <c:v>45.982570648193359</c:v>
                </c:pt>
                <c:pt idx="238">
                  <c:v>70.462493896484375</c:v>
                </c:pt>
                <c:pt idx="239">
                  <c:v>58.836265563964844</c:v>
                </c:pt>
                <c:pt idx="240">
                  <c:v>43.079914093017578</c:v>
                </c:pt>
                <c:pt idx="241">
                  <c:v>47.640609741210938</c:v>
                </c:pt>
                <c:pt idx="242">
                  <c:v>22.741134643554688</c:v>
                </c:pt>
                <c:pt idx="243">
                  <c:v>54.827167510986328</c:v>
                </c:pt>
                <c:pt idx="244">
                  <c:v>44.202049255371094</c:v>
                </c:pt>
                <c:pt idx="245">
                  <c:v>59.126472473144531</c:v>
                </c:pt>
                <c:pt idx="246">
                  <c:v>58.988380432128906</c:v>
                </c:pt>
                <c:pt idx="247">
                  <c:v>27.11591911315918</c:v>
                </c:pt>
                <c:pt idx="248">
                  <c:v>61.991008758544922</c:v>
                </c:pt>
                <c:pt idx="249">
                  <c:v>63.910820007324219</c:v>
                </c:pt>
                <c:pt idx="250">
                  <c:v>47.591133117675781</c:v>
                </c:pt>
                <c:pt idx="251">
                  <c:v>37.176177978515625</c:v>
                </c:pt>
                <c:pt idx="252">
                  <c:v>62.650032043457031</c:v>
                </c:pt>
                <c:pt idx="253">
                  <c:v>52.004005432128906</c:v>
                </c:pt>
                <c:pt idx="254">
                  <c:v>30.471128463745117</c:v>
                </c:pt>
                <c:pt idx="255">
                  <c:v>61.127792358398438</c:v>
                </c:pt>
                <c:pt idx="256">
                  <c:v>55.924350738525391</c:v>
                </c:pt>
                <c:pt idx="257">
                  <c:v>58.912376403808594</c:v>
                </c:pt>
                <c:pt idx="258">
                  <c:v>52.743427276611328</c:v>
                </c:pt>
                <c:pt idx="259">
                  <c:v>51.380645751953125</c:v>
                </c:pt>
                <c:pt idx="260">
                  <c:v>84.184165954589844</c:v>
                </c:pt>
                <c:pt idx="261">
                  <c:v>28.91322135925293</c:v>
                </c:pt>
                <c:pt idx="262">
                  <c:v>76.364883422851563</c:v>
                </c:pt>
                <c:pt idx="263">
                  <c:v>58.751941680908203</c:v>
                </c:pt>
                <c:pt idx="264">
                  <c:v>75.916679382324219</c:v>
                </c:pt>
                <c:pt idx="265">
                  <c:v>38.745918273925781</c:v>
                </c:pt>
                <c:pt idx="266">
                  <c:v>44.922832489013672</c:v>
                </c:pt>
                <c:pt idx="267">
                  <c:v>32.254020690917969</c:v>
                </c:pt>
                <c:pt idx="268">
                  <c:v>47.261283874511719</c:v>
                </c:pt>
                <c:pt idx="269">
                  <c:v>45.152656555175781</c:v>
                </c:pt>
                <c:pt idx="270">
                  <c:v>44.544422149658203</c:v>
                </c:pt>
                <c:pt idx="271">
                  <c:v>33.566501617431641</c:v>
                </c:pt>
                <c:pt idx="272">
                  <c:v>83.880615234375</c:v>
                </c:pt>
                <c:pt idx="273">
                  <c:v>53.422401428222656</c:v>
                </c:pt>
                <c:pt idx="274">
                  <c:v>39.273097991943359</c:v>
                </c:pt>
                <c:pt idx="275">
                  <c:v>39.485664367675781</c:v>
                </c:pt>
                <c:pt idx="276">
                  <c:v>57.339939117431641</c:v>
                </c:pt>
                <c:pt idx="277">
                  <c:v>84.024101257324219</c:v>
                </c:pt>
                <c:pt idx="278">
                  <c:v>39.156574249267578</c:v>
                </c:pt>
                <c:pt idx="279">
                  <c:v>80.705299377441406</c:v>
                </c:pt>
                <c:pt idx="280">
                  <c:v>41.178802490234375</c:v>
                </c:pt>
                <c:pt idx="281">
                  <c:v>83.410308837890625</c:v>
                </c:pt>
                <c:pt idx="282">
                  <c:v>84.17474365234375</c:v>
                </c:pt>
                <c:pt idx="283">
                  <c:v>43.998985290527344</c:v>
                </c:pt>
                <c:pt idx="284">
                  <c:v>53.417129516601563</c:v>
                </c:pt>
                <c:pt idx="285">
                  <c:v>34.716838836669922</c:v>
                </c:pt>
                <c:pt idx="286">
                  <c:v>43.602016448974609</c:v>
                </c:pt>
                <c:pt idx="287">
                  <c:v>22.776691436767578</c:v>
                </c:pt>
                <c:pt idx="288">
                  <c:v>74.947303771972656</c:v>
                </c:pt>
                <c:pt idx="289">
                  <c:v>53.689365386962891</c:v>
                </c:pt>
                <c:pt idx="290">
                  <c:v>43.990798950195313</c:v>
                </c:pt>
                <c:pt idx="291">
                  <c:v>40.343990325927734</c:v>
                </c:pt>
                <c:pt idx="292">
                  <c:v>44.873336791992188</c:v>
                </c:pt>
                <c:pt idx="293">
                  <c:v>32.344982147216797</c:v>
                </c:pt>
                <c:pt idx="294">
                  <c:v>34.954277038574219</c:v>
                </c:pt>
                <c:pt idx="295">
                  <c:v>48.175186157226563</c:v>
                </c:pt>
                <c:pt idx="296">
                  <c:v>43.268535614013672</c:v>
                </c:pt>
                <c:pt idx="297">
                  <c:v>34.18621826171875</c:v>
                </c:pt>
                <c:pt idx="298">
                  <c:v>22.888322830200195</c:v>
                </c:pt>
                <c:pt idx="299">
                  <c:v>65.323127746582031</c:v>
                </c:pt>
                <c:pt idx="300">
                  <c:v>67.916397094726563</c:v>
                </c:pt>
                <c:pt idx="301">
                  <c:v>68.714218139648438</c:v>
                </c:pt>
                <c:pt idx="302">
                  <c:v>46.851287841796875</c:v>
                </c:pt>
                <c:pt idx="303">
                  <c:v>69.255714416503906</c:v>
                </c:pt>
                <c:pt idx="304">
                  <c:v>49.954906463623047</c:v>
                </c:pt>
                <c:pt idx="305">
                  <c:v>87.949478149414063</c:v>
                </c:pt>
                <c:pt idx="306">
                  <c:v>52.897205352783203</c:v>
                </c:pt>
                <c:pt idx="307">
                  <c:v>73.456977844238281</c:v>
                </c:pt>
                <c:pt idx="308">
                  <c:v>87.840171813964844</c:v>
                </c:pt>
                <c:pt idx="309">
                  <c:v>52.883285522460938</c:v>
                </c:pt>
                <c:pt idx="310">
                  <c:v>42.091335296630859</c:v>
                </c:pt>
                <c:pt idx="311">
                  <c:v>51.360088348388672</c:v>
                </c:pt>
                <c:pt idx="312">
                  <c:v>60.048591613769531</c:v>
                </c:pt>
                <c:pt idx="313">
                  <c:v>55.205467224121094</c:v>
                </c:pt>
                <c:pt idx="314">
                  <c:v>79.70538330078125</c:v>
                </c:pt>
                <c:pt idx="315">
                  <c:v>76.27783203125</c:v>
                </c:pt>
                <c:pt idx="316">
                  <c:v>57.483421325683594</c:v>
                </c:pt>
                <c:pt idx="317">
                  <c:v>40.829250335693359</c:v>
                </c:pt>
                <c:pt idx="318">
                  <c:v>77.371879577636719</c:v>
                </c:pt>
                <c:pt idx="319">
                  <c:v>30.772060394287109</c:v>
                </c:pt>
                <c:pt idx="320">
                  <c:v>43.292957305908203</c:v>
                </c:pt>
                <c:pt idx="321">
                  <c:v>59.034626007080078</c:v>
                </c:pt>
                <c:pt idx="322">
                  <c:v>53.96868896484375</c:v>
                </c:pt>
                <c:pt idx="323">
                  <c:v>39.182685852050781</c:v>
                </c:pt>
                <c:pt idx="324">
                  <c:v>71.932098388671875</c:v>
                </c:pt>
                <c:pt idx="325">
                  <c:v>70.30419921875</c:v>
                </c:pt>
                <c:pt idx="326">
                  <c:v>31.224100112915039</c:v>
                </c:pt>
                <c:pt idx="327">
                  <c:v>42.808258056640625</c:v>
                </c:pt>
                <c:pt idx="328">
                  <c:v>32.25439453125</c:v>
                </c:pt>
                <c:pt idx="329">
                  <c:v>29.406993865966797</c:v>
                </c:pt>
                <c:pt idx="330">
                  <c:v>90.299285888671875</c:v>
                </c:pt>
                <c:pt idx="331">
                  <c:v>56.731063842773438</c:v>
                </c:pt>
                <c:pt idx="332">
                  <c:v>34.5706787109375</c:v>
                </c:pt>
                <c:pt idx="333">
                  <c:v>68.953025817871094</c:v>
                </c:pt>
                <c:pt idx="334">
                  <c:v>66.590324401855469</c:v>
                </c:pt>
                <c:pt idx="335">
                  <c:v>45.093826293945313</c:v>
                </c:pt>
                <c:pt idx="336">
                  <c:v>72.493499755859375</c:v>
                </c:pt>
                <c:pt idx="337">
                  <c:v>42.909500122070313</c:v>
                </c:pt>
                <c:pt idx="338">
                  <c:v>62.129154205322266</c:v>
                </c:pt>
                <c:pt idx="339">
                  <c:v>54.011707305908203</c:v>
                </c:pt>
                <c:pt idx="340">
                  <c:v>46.296669006347656</c:v>
                </c:pt>
                <c:pt idx="341">
                  <c:v>54.510078430175781</c:v>
                </c:pt>
                <c:pt idx="342">
                  <c:v>58.976234436035156</c:v>
                </c:pt>
                <c:pt idx="343">
                  <c:v>86.985145568847656</c:v>
                </c:pt>
                <c:pt idx="344">
                  <c:v>31.493480682373047</c:v>
                </c:pt>
                <c:pt idx="345">
                  <c:v>62.977771759033203</c:v>
                </c:pt>
                <c:pt idx="346">
                  <c:v>43.647487640380859</c:v>
                </c:pt>
                <c:pt idx="347">
                  <c:v>44.662502288818359</c:v>
                </c:pt>
                <c:pt idx="348">
                  <c:v>42.745456695556641</c:v>
                </c:pt>
                <c:pt idx="349">
                  <c:v>31.782529830932617</c:v>
                </c:pt>
                <c:pt idx="350">
                  <c:v>44.670700073242188</c:v>
                </c:pt>
                <c:pt idx="351">
                  <c:v>42.778152465820313</c:v>
                </c:pt>
                <c:pt idx="352">
                  <c:v>60.459255218505859</c:v>
                </c:pt>
                <c:pt idx="353">
                  <c:v>68.334793090820313</c:v>
                </c:pt>
                <c:pt idx="354">
                  <c:v>62.728935241699219</c:v>
                </c:pt>
                <c:pt idx="355">
                  <c:v>67.627754211425781</c:v>
                </c:pt>
                <c:pt idx="356">
                  <c:v>90.566520690917969</c:v>
                </c:pt>
                <c:pt idx="357">
                  <c:v>60.248916625976563</c:v>
                </c:pt>
                <c:pt idx="358">
                  <c:v>32.587703704833984</c:v>
                </c:pt>
                <c:pt idx="359">
                  <c:v>78.041534423828125</c:v>
                </c:pt>
                <c:pt idx="360">
                  <c:v>57.065677642822266</c:v>
                </c:pt>
                <c:pt idx="361">
                  <c:v>73.427223205566406</c:v>
                </c:pt>
              </c:numCache>
            </c:numRef>
          </c:yVal>
          <c:smooth val="0"/>
          <c:extLst>
            <c:ext xmlns:c16="http://schemas.microsoft.com/office/drawing/2014/chart" uri="{C3380CC4-5D6E-409C-BE32-E72D297353CC}">
              <c16:uniqueId val="{00000001-A2B2-4292-AC53-CC1C74AE218A}"/>
            </c:ext>
          </c:extLst>
        </c:ser>
        <c:dLbls>
          <c:showLegendKey val="0"/>
          <c:showVal val="0"/>
          <c:showCatName val="0"/>
          <c:showSerName val="0"/>
          <c:showPercent val="0"/>
          <c:showBubbleSize val="0"/>
        </c:dLbls>
        <c:axId val="43046127"/>
        <c:axId val="43046607"/>
      </c:scatterChart>
      <c:valAx>
        <c:axId val="43046127"/>
        <c:scaling>
          <c:orientation val="minMax"/>
          <c:max val="6"/>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IN"/>
                  <a:t>Co2 emissions(from Inustrial processes)</a:t>
                </a:r>
              </a:p>
            </c:rich>
          </c:tx>
          <c:layout>
            <c:manualLayout>
              <c:xMode val="edge"/>
              <c:yMode val="edge"/>
              <c:x val="0.24724659836140966"/>
              <c:y val="0.92019256220615064"/>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3046607"/>
        <c:crosses val="autoZero"/>
        <c:crossBetween val="midCat"/>
      </c:valAx>
      <c:valAx>
        <c:axId val="43046607"/>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IN"/>
                  <a:t>KOF Globalisation Index</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304612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IN"/>
              <a:t>HDI across Developed vs Developing vs Emerging Countries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0388959063203471E-2"/>
          <c:y val="0.19805317008105988"/>
          <c:w val="0.89589755419470951"/>
          <c:h val="0.61854662851956244"/>
        </c:manualLayout>
      </c:layout>
      <c:lineChart>
        <c:grouping val="standard"/>
        <c:varyColors val="0"/>
        <c:ser>
          <c:idx val="0"/>
          <c:order val="0"/>
          <c:tx>
            <c:v>Developed</c:v>
          </c:tx>
          <c:spPr>
            <a:ln w="34925" cap="rnd">
              <a:solidFill>
                <a:schemeClr val="accent2"/>
              </a:solidFill>
              <a:round/>
            </a:ln>
            <a:effectLst>
              <a:outerShdw blurRad="50800" dist="38100" dir="5400000" rotWithShape="0">
                <a:srgbClr val="000000">
                  <a:alpha val="35000"/>
                </a:srgbClr>
              </a:outerShdw>
            </a:effectLst>
          </c:spPr>
          <c:marker>
            <c:symbol val="none"/>
          </c:marker>
          <c:cat>
            <c:strRef>
              <c:f>Data!$H$22834:$H$23776</c:f>
              <c:strCache>
                <c:ptCount val="33"/>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strCache>
            </c:strRef>
          </c:cat>
          <c:val>
            <c:numRef>
              <c:f>Data!$I$22834:$I$23776</c:f>
              <c:numCache>
                <c:formatCode>General</c:formatCode>
                <c:ptCount val="33"/>
                <c:pt idx="0">
                  <c:v>0.875</c:v>
                </c:pt>
                <c:pt idx="1">
                  <c:v>0.875</c:v>
                </c:pt>
                <c:pt idx="2">
                  <c:v>0.88</c:v>
                </c:pt>
                <c:pt idx="3">
                  <c:v>0.88200000000000001</c:v>
                </c:pt>
                <c:pt idx="4">
                  <c:v>0.88500000000000001</c:v>
                </c:pt>
                <c:pt idx="5">
                  <c:v>0.88600000000000001</c:v>
                </c:pt>
                <c:pt idx="6">
                  <c:v>0.88700000000000001</c:v>
                </c:pt>
                <c:pt idx="7">
                  <c:v>0.88900000000000001</c:v>
                </c:pt>
                <c:pt idx="8">
                  <c:v>0.89100000000000001</c:v>
                </c:pt>
                <c:pt idx="9">
                  <c:v>0.89100000000000001</c:v>
                </c:pt>
                <c:pt idx="10">
                  <c:v>0.89400000000000002</c:v>
                </c:pt>
                <c:pt idx="11">
                  <c:v>0.89500000000000002</c:v>
                </c:pt>
                <c:pt idx="12">
                  <c:v>0.89600000000000002</c:v>
                </c:pt>
                <c:pt idx="13">
                  <c:v>0.89800000000000002</c:v>
                </c:pt>
                <c:pt idx="14">
                  <c:v>0.90200000000000002</c:v>
                </c:pt>
                <c:pt idx="15">
                  <c:v>0.90400000000000003</c:v>
                </c:pt>
                <c:pt idx="16">
                  <c:v>0.90800000000000003</c:v>
                </c:pt>
                <c:pt idx="17">
                  <c:v>0.91100000000000003</c:v>
                </c:pt>
                <c:pt idx="18">
                  <c:v>0.91200000000000003</c:v>
                </c:pt>
                <c:pt idx="19">
                  <c:v>0.91300000000000003</c:v>
                </c:pt>
                <c:pt idx="20">
                  <c:v>0.91600000000000004</c:v>
                </c:pt>
                <c:pt idx="21">
                  <c:v>0.91800000000000004</c:v>
                </c:pt>
                <c:pt idx="22">
                  <c:v>0.92</c:v>
                </c:pt>
                <c:pt idx="23">
                  <c:v>0.92200000000000004</c:v>
                </c:pt>
                <c:pt idx="24">
                  <c:v>0.92300000000000004</c:v>
                </c:pt>
                <c:pt idx="25">
                  <c:v>0.92400000000000004</c:v>
                </c:pt>
                <c:pt idx="26">
                  <c:v>0.92600000000000005</c:v>
                </c:pt>
                <c:pt idx="27">
                  <c:v>0.92800000000000005</c:v>
                </c:pt>
                <c:pt idx="28">
                  <c:v>0.93</c:v>
                </c:pt>
                <c:pt idx="29">
                  <c:v>0.93300000000000005</c:v>
                </c:pt>
                <c:pt idx="30">
                  <c:v>0.92300000000000004</c:v>
                </c:pt>
                <c:pt idx="31">
                  <c:v>0.92100000000000004</c:v>
                </c:pt>
                <c:pt idx="32">
                  <c:v>0.92700000000000005</c:v>
                </c:pt>
              </c:numCache>
            </c:numRef>
          </c:val>
          <c:smooth val="0"/>
          <c:extLst>
            <c:ext xmlns:c16="http://schemas.microsoft.com/office/drawing/2014/chart" uri="{C3380CC4-5D6E-409C-BE32-E72D297353CC}">
              <c16:uniqueId val="{00000000-1D25-4E6B-92ED-A90481CC724E}"/>
            </c:ext>
          </c:extLst>
        </c:ser>
        <c:ser>
          <c:idx val="1"/>
          <c:order val="1"/>
          <c:tx>
            <c:v>Emerging</c:v>
          </c:tx>
          <c:spPr>
            <a:ln w="34925" cap="rnd">
              <a:solidFill>
                <a:schemeClr val="accent4"/>
              </a:solidFill>
              <a:round/>
            </a:ln>
            <a:effectLst>
              <a:outerShdw blurRad="50800" dist="38100" dir="5400000" rotWithShape="0">
                <a:srgbClr val="000000">
                  <a:alpha val="35000"/>
                </a:srgbClr>
              </a:outerShdw>
            </a:effectLst>
          </c:spPr>
          <c:marker>
            <c:symbol val="none"/>
          </c:marker>
          <c:val>
            <c:numRef>
              <c:f>Data!$I$37423:$I$38390</c:f>
              <c:numCache>
                <c:formatCode>General</c:formatCode>
                <c:ptCount val="33"/>
                <c:pt idx="0">
                  <c:v>0.434</c:v>
                </c:pt>
                <c:pt idx="1">
                  <c:v>0.437</c:v>
                </c:pt>
                <c:pt idx="2">
                  <c:v>0.442</c:v>
                </c:pt>
                <c:pt idx="3">
                  <c:v>0.44600000000000001</c:v>
                </c:pt>
                <c:pt idx="4">
                  <c:v>0.45200000000000001</c:v>
                </c:pt>
                <c:pt idx="5">
                  <c:v>0.45800000000000002</c:v>
                </c:pt>
                <c:pt idx="6">
                  <c:v>0.46500000000000002</c:v>
                </c:pt>
                <c:pt idx="7">
                  <c:v>0.47099999999999997</c:v>
                </c:pt>
                <c:pt idx="8">
                  <c:v>0.47699999999999998</c:v>
                </c:pt>
                <c:pt idx="9">
                  <c:v>0.48499999999999999</c:v>
                </c:pt>
                <c:pt idx="10">
                  <c:v>0.49</c:v>
                </c:pt>
                <c:pt idx="11">
                  <c:v>0.495</c:v>
                </c:pt>
                <c:pt idx="12">
                  <c:v>0.501</c:v>
                </c:pt>
                <c:pt idx="13">
                  <c:v>0.51400000000000001</c:v>
                </c:pt>
                <c:pt idx="14">
                  <c:v>0.52300000000000002</c:v>
                </c:pt>
                <c:pt idx="15">
                  <c:v>0.53200000000000003</c:v>
                </c:pt>
                <c:pt idx="16">
                  <c:v>0.54100000000000004</c:v>
                </c:pt>
                <c:pt idx="17">
                  <c:v>0.55000000000000004</c:v>
                </c:pt>
                <c:pt idx="18">
                  <c:v>0.55700000000000005</c:v>
                </c:pt>
                <c:pt idx="19">
                  <c:v>0.56200000000000006</c:v>
                </c:pt>
                <c:pt idx="20">
                  <c:v>0.57199999999999995</c:v>
                </c:pt>
                <c:pt idx="21">
                  <c:v>0.58599999999999997</c:v>
                </c:pt>
                <c:pt idx="22">
                  <c:v>0.59399999999999997</c:v>
                </c:pt>
                <c:pt idx="23">
                  <c:v>0.6</c:v>
                </c:pt>
                <c:pt idx="24">
                  <c:v>0.61099999999999999</c:v>
                </c:pt>
                <c:pt idx="25">
                  <c:v>0.61899999999999999</c:v>
                </c:pt>
                <c:pt idx="26">
                  <c:v>0.63</c:v>
                </c:pt>
                <c:pt idx="27">
                  <c:v>0.63600000000000001</c:v>
                </c:pt>
                <c:pt idx="28">
                  <c:v>0.63600000000000001</c:v>
                </c:pt>
                <c:pt idx="29">
                  <c:v>0.63800000000000001</c:v>
                </c:pt>
                <c:pt idx="30">
                  <c:v>0.63800000000000001</c:v>
                </c:pt>
                <c:pt idx="31">
                  <c:v>0.63300000000000001</c:v>
                </c:pt>
                <c:pt idx="32">
                  <c:v>0.64400000000000002</c:v>
                </c:pt>
              </c:numCache>
            </c:numRef>
          </c:val>
          <c:smooth val="0"/>
          <c:extLst>
            <c:ext xmlns:c16="http://schemas.microsoft.com/office/drawing/2014/chart" uri="{C3380CC4-5D6E-409C-BE32-E72D297353CC}">
              <c16:uniqueId val="{00000001-1D25-4E6B-92ED-A90481CC724E}"/>
            </c:ext>
          </c:extLst>
        </c:ser>
        <c:ser>
          <c:idx val="2"/>
          <c:order val="2"/>
          <c:tx>
            <c:v>Developing</c:v>
          </c:tx>
          <c:spPr>
            <a:ln w="34925" cap="rnd">
              <a:solidFill>
                <a:schemeClr val="accent6"/>
              </a:solidFill>
              <a:round/>
            </a:ln>
            <a:effectLst>
              <a:outerShdw blurRad="50800" dist="38100" dir="5400000" rotWithShape="0">
                <a:srgbClr val="000000">
                  <a:alpha val="35000"/>
                </a:srgbClr>
              </a:outerShdw>
            </a:effectLst>
          </c:spPr>
          <c:marker>
            <c:symbol val="none"/>
          </c:marker>
          <c:val>
            <c:numRef>
              <c:f>Data!$I$84681:$I$86258</c:f>
              <c:numCache>
                <c:formatCode>General</c:formatCode>
                <c:ptCount val="33"/>
                <c:pt idx="0">
                  <c:v>0.377</c:v>
                </c:pt>
                <c:pt idx="1">
                  <c:v>0.377</c:v>
                </c:pt>
                <c:pt idx="2">
                  <c:v>0.375</c:v>
                </c:pt>
                <c:pt idx="3">
                  <c:v>0.372</c:v>
                </c:pt>
                <c:pt idx="4">
                  <c:v>0.36899999999999999</c:v>
                </c:pt>
                <c:pt idx="5">
                  <c:v>0.372</c:v>
                </c:pt>
                <c:pt idx="6">
                  <c:v>0.372</c:v>
                </c:pt>
                <c:pt idx="7">
                  <c:v>0.374</c:v>
                </c:pt>
                <c:pt idx="8">
                  <c:v>0.371</c:v>
                </c:pt>
                <c:pt idx="9">
                  <c:v>0.36799999999999999</c:v>
                </c:pt>
                <c:pt idx="10">
                  <c:v>0.376</c:v>
                </c:pt>
                <c:pt idx="11">
                  <c:v>0.373</c:v>
                </c:pt>
                <c:pt idx="12">
                  <c:v>0.376</c:v>
                </c:pt>
                <c:pt idx="13">
                  <c:v>0.38200000000000001</c:v>
                </c:pt>
                <c:pt idx="14">
                  <c:v>0.38800000000000001</c:v>
                </c:pt>
                <c:pt idx="15">
                  <c:v>0.39200000000000002</c:v>
                </c:pt>
                <c:pt idx="16">
                  <c:v>0.39700000000000002</c:v>
                </c:pt>
                <c:pt idx="17">
                  <c:v>0.40100000000000002</c:v>
                </c:pt>
                <c:pt idx="18">
                  <c:v>0.41</c:v>
                </c:pt>
                <c:pt idx="19">
                  <c:v>0.41599999999999998</c:v>
                </c:pt>
                <c:pt idx="20">
                  <c:v>0.42399999999999999</c:v>
                </c:pt>
                <c:pt idx="21">
                  <c:v>0.432</c:v>
                </c:pt>
                <c:pt idx="22">
                  <c:v>0.434</c:v>
                </c:pt>
                <c:pt idx="23">
                  <c:v>0.44</c:v>
                </c:pt>
                <c:pt idx="24">
                  <c:v>0.45</c:v>
                </c:pt>
                <c:pt idx="25">
                  <c:v>0.45700000000000002</c:v>
                </c:pt>
                <c:pt idx="26">
                  <c:v>0.46600000000000003</c:v>
                </c:pt>
                <c:pt idx="27">
                  <c:v>0.46899999999999997</c:v>
                </c:pt>
                <c:pt idx="28">
                  <c:v>0.47399999999999998</c:v>
                </c:pt>
                <c:pt idx="29">
                  <c:v>0.47599999999999998</c:v>
                </c:pt>
                <c:pt idx="30">
                  <c:v>0.47699999999999998</c:v>
                </c:pt>
                <c:pt idx="31">
                  <c:v>0.47499999999999998</c:v>
                </c:pt>
                <c:pt idx="32">
                  <c:v>0.48099999999999998</c:v>
                </c:pt>
              </c:numCache>
            </c:numRef>
          </c:val>
          <c:smooth val="0"/>
          <c:extLst>
            <c:ext xmlns:c16="http://schemas.microsoft.com/office/drawing/2014/chart" uri="{C3380CC4-5D6E-409C-BE32-E72D297353CC}">
              <c16:uniqueId val="{00000002-1D25-4E6B-92ED-A90481CC724E}"/>
            </c:ext>
          </c:extLst>
        </c:ser>
        <c:dLbls>
          <c:showLegendKey val="0"/>
          <c:showVal val="0"/>
          <c:showCatName val="0"/>
          <c:showSerName val="0"/>
          <c:showPercent val="0"/>
          <c:showBubbleSize val="0"/>
        </c:dLbls>
        <c:smooth val="0"/>
        <c:axId val="1972492271"/>
        <c:axId val="1972490351"/>
      </c:lineChart>
      <c:catAx>
        <c:axId val="1972492271"/>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540000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72490351"/>
        <c:crosses val="autoZero"/>
        <c:auto val="1"/>
        <c:lblAlgn val="ctr"/>
        <c:lblOffset val="100"/>
        <c:noMultiLvlLbl val="0"/>
      </c:catAx>
      <c:valAx>
        <c:axId val="19724903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724922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prstDash val="sysDash"/>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5">
  <a:schemeClr val="accent2"/>
</cs:colorStyle>
</file>

<file path=ppt/charts/colors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4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1197"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4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1197"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EFA856-F411-47AA-A0C5-ECFAFD67CD98}" type="datetimeFigureOut">
              <a:rPr lang="en-IN" smtClean="0"/>
              <a:t>27-11-2024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736BF7-C59D-4697-B707-40FDF610E8A1}" type="slidenum">
              <a:rPr lang="en-IN" smtClean="0"/>
              <a:t>‹#›</a:t>
            </a:fld>
            <a:endParaRPr lang="en-IN"/>
          </a:p>
        </p:txBody>
      </p:sp>
    </p:spTree>
    <p:extLst>
      <p:ext uri="{BB962C8B-B14F-4D97-AF65-F5344CB8AC3E}">
        <p14:creationId xmlns:p14="http://schemas.microsoft.com/office/powerpoint/2010/main" val="2940867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C736BF7-C59D-4697-B707-40FDF610E8A1}" type="slidenum">
              <a:rPr lang="en-IN" smtClean="0"/>
              <a:t>3</a:t>
            </a:fld>
            <a:endParaRPr lang="en-IN"/>
          </a:p>
        </p:txBody>
      </p:sp>
    </p:spTree>
    <p:extLst>
      <p:ext uri="{BB962C8B-B14F-4D97-AF65-F5344CB8AC3E}">
        <p14:creationId xmlns:p14="http://schemas.microsoft.com/office/powerpoint/2010/main" val="1310488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9935A5-CFEA-49E7-B559-E7F81437DE19}" type="datetimeFigureOut">
              <a:rPr lang="en-IN" smtClean="0"/>
              <a:t>27-11-2024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EFB870-5735-4973-8DCC-A02D288B957A}" type="slidenum">
              <a:rPr lang="en-IN" smtClean="0"/>
              <a:t>‹#›</a:t>
            </a:fld>
            <a:endParaRPr lang="en-IN"/>
          </a:p>
        </p:txBody>
      </p:sp>
    </p:spTree>
    <p:extLst>
      <p:ext uri="{BB962C8B-B14F-4D97-AF65-F5344CB8AC3E}">
        <p14:creationId xmlns:p14="http://schemas.microsoft.com/office/powerpoint/2010/main" val="4082353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9935A5-CFEA-49E7-B559-E7F81437DE19}" type="datetimeFigureOut">
              <a:rPr lang="en-IN" smtClean="0"/>
              <a:t>27-11-2024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EFB870-5735-4973-8DCC-A02D288B957A}" type="slidenum">
              <a:rPr lang="en-IN" smtClean="0"/>
              <a:t>‹#›</a:t>
            </a:fld>
            <a:endParaRPr lang="en-IN"/>
          </a:p>
        </p:txBody>
      </p:sp>
    </p:spTree>
    <p:extLst>
      <p:ext uri="{BB962C8B-B14F-4D97-AF65-F5344CB8AC3E}">
        <p14:creationId xmlns:p14="http://schemas.microsoft.com/office/powerpoint/2010/main" val="3655397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9935A5-CFEA-49E7-B559-E7F81437DE19}" type="datetimeFigureOut">
              <a:rPr lang="en-IN" smtClean="0"/>
              <a:t>27-11-2024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EFB870-5735-4973-8DCC-A02D288B957A}"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900590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9935A5-CFEA-49E7-B559-E7F81437DE19}" type="datetimeFigureOut">
              <a:rPr lang="en-IN" smtClean="0"/>
              <a:t>27-11-2024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EFB870-5735-4973-8DCC-A02D288B957A}" type="slidenum">
              <a:rPr lang="en-IN" smtClean="0"/>
              <a:t>‹#›</a:t>
            </a:fld>
            <a:endParaRPr lang="en-IN"/>
          </a:p>
        </p:txBody>
      </p:sp>
    </p:spTree>
    <p:extLst>
      <p:ext uri="{BB962C8B-B14F-4D97-AF65-F5344CB8AC3E}">
        <p14:creationId xmlns:p14="http://schemas.microsoft.com/office/powerpoint/2010/main" val="1956187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9935A5-CFEA-49E7-B559-E7F81437DE19}" type="datetimeFigureOut">
              <a:rPr lang="en-IN" smtClean="0"/>
              <a:t>27-11-2024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EFB870-5735-4973-8DCC-A02D288B957A}"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84830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9935A5-CFEA-49E7-B559-E7F81437DE19}" type="datetimeFigureOut">
              <a:rPr lang="en-IN" smtClean="0"/>
              <a:t>27-11-2024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EFB870-5735-4973-8DCC-A02D288B957A}" type="slidenum">
              <a:rPr lang="en-IN" smtClean="0"/>
              <a:t>‹#›</a:t>
            </a:fld>
            <a:endParaRPr lang="en-IN"/>
          </a:p>
        </p:txBody>
      </p:sp>
    </p:spTree>
    <p:extLst>
      <p:ext uri="{BB962C8B-B14F-4D97-AF65-F5344CB8AC3E}">
        <p14:creationId xmlns:p14="http://schemas.microsoft.com/office/powerpoint/2010/main" val="7415126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9935A5-CFEA-49E7-B559-E7F81437DE19}" type="datetimeFigureOut">
              <a:rPr lang="en-IN" smtClean="0"/>
              <a:t>27-11-2024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EFB870-5735-4973-8DCC-A02D288B957A}" type="slidenum">
              <a:rPr lang="en-IN" smtClean="0"/>
              <a:t>‹#›</a:t>
            </a:fld>
            <a:endParaRPr lang="en-IN"/>
          </a:p>
        </p:txBody>
      </p:sp>
    </p:spTree>
    <p:extLst>
      <p:ext uri="{BB962C8B-B14F-4D97-AF65-F5344CB8AC3E}">
        <p14:creationId xmlns:p14="http://schemas.microsoft.com/office/powerpoint/2010/main" val="1211330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9935A5-CFEA-49E7-B559-E7F81437DE19}" type="datetimeFigureOut">
              <a:rPr lang="en-IN" smtClean="0"/>
              <a:t>27-11-2024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EFB870-5735-4973-8DCC-A02D288B957A}" type="slidenum">
              <a:rPr lang="en-IN" smtClean="0"/>
              <a:t>‹#›</a:t>
            </a:fld>
            <a:endParaRPr lang="en-IN"/>
          </a:p>
        </p:txBody>
      </p:sp>
    </p:spTree>
    <p:extLst>
      <p:ext uri="{BB962C8B-B14F-4D97-AF65-F5344CB8AC3E}">
        <p14:creationId xmlns:p14="http://schemas.microsoft.com/office/powerpoint/2010/main" val="1476926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9935A5-CFEA-49E7-B559-E7F81437DE19}" type="datetimeFigureOut">
              <a:rPr lang="en-IN" smtClean="0"/>
              <a:t>27-11-2024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EFB870-5735-4973-8DCC-A02D288B957A}" type="slidenum">
              <a:rPr lang="en-IN" smtClean="0"/>
              <a:t>‹#›</a:t>
            </a:fld>
            <a:endParaRPr lang="en-IN"/>
          </a:p>
        </p:txBody>
      </p:sp>
    </p:spTree>
    <p:extLst>
      <p:ext uri="{BB962C8B-B14F-4D97-AF65-F5344CB8AC3E}">
        <p14:creationId xmlns:p14="http://schemas.microsoft.com/office/powerpoint/2010/main" val="2459133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9935A5-CFEA-49E7-B559-E7F81437DE19}" type="datetimeFigureOut">
              <a:rPr lang="en-IN" smtClean="0"/>
              <a:t>27-11-2024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EFB870-5735-4973-8DCC-A02D288B957A}" type="slidenum">
              <a:rPr lang="en-IN" smtClean="0"/>
              <a:t>‹#›</a:t>
            </a:fld>
            <a:endParaRPr lang="en-IN"/>
          </a:p>
        </p:txBody>
      </p:sp>
    </p:spTree>
    <p:extLst>
      <p:ext uri="{BB962C8B-B14F-4D97-AF65-F5344CB8AC3E}">
        <p14:creationId xmlns:p14="http://schemas.microsoft.com/office/powerpoint/2010/main" val="2465258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9935A5-CFEA-49E7-B559-E7F81437DE19}" type="datetimeFigureOut">
              <a:rPr lang="en-IN" smtClean="0"/>
              <a:t>27-11-2024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EFB870-5735-4973-8DCC-A02D288B957A}" type="slidenum">
              <a:rPr lang="en-IN" smtClean="0"/>
              <a:t>‹#›</a:t>
            </a:fld>
            <a:endParaRPr lang="en-IN"/>
          </a:p>
        </p:txBody>
      </p:sp>
    </p:spTree>
    <p:extLst>
      <p:ext uri="{BB962C8B-B14F-4D97-AF65-F5344CB8AC3E}">
        <p14:creationId xmlns:p14="http://schemas.microsoft.com/office/powerpoint/2010/main" val="4022630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9935A5-CFEA-49E7-B559-E7F81437DE19}" type="datetimeFigureOut">
              <a:rPr lang="en-IN" smtClean="0"/>
              <a:t>27-11-2024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2EFB870-5735-4973-8DCC-A02D288B957A}" type="slidenum">
              <a:rPr lang="en-IN" smtClean="0"/>
              <a:t>‹#›</a:t>
            </a:fld>
            <a:endParaRPr lang="en-IN"/>
          </a:p>
        </p:txBody>
      </p:sp>
    </p:spTree>
    <p:extLst>
      <p:ext uri="{BB962C8B-B14F-4D97-AF65-F5344CB8AC3E}">
        <p14:creationId xmlns:p14="http://schemas.microsoft.com/office/powerpoint/2010/main" val="3016329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9935A5-CFEA-49E7-B559-E7F81437DE19}" type="datetimeFigureOut">
              <a:rPr lang="en-IN" smtClean="0"/>
              <a:t>27-11-2024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2EFB870-5735-4973-8DCC-A02D288B957A}" type="slidenum">
              <a:rPr lang="en-IN" smtClean="0"/>
              <a:t>‹#›</a:t>
            </a:fld>
            <a:endParaRPr lang="en-IN"/>
          </a:p>
        </p:txBody>
      </p:sp>
    </p:spTree>
    <p:extLst>
      <p:ext uri="{BB962C8B-B14F-4D97-AF65-F5344CB8AC3E}">
        <p14:creationId xmlns:p14="http://schemas.microsoft.com/office/powerpoint/2010/main" val="3196502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9935A5-CFEA-49E7-B559-E7F81437DE19}" type="datetimeFigureOut">
              <a:rPr lang="en-IN" smtClean="0"/>
              <a:t>27-11-2024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2EFB870-5735-4973-8DCC-A02D288B957A}" type="slidenum">
              <a:rPr lang="en-IN" smtClean="0"/>
              <a:t>‹#›</a:t>
            </a:fld>
            <a:endParaRPr lang="en-IN"/>
          </a:p>
        </p:txBody>
      </p:sp>
    </p:spTree>
    <p:extLst>
      <p:ext uri="{BB962C8B-B14F-4D97-AF65-F5344CB8AC3E}">
        <p14:creationId xmlns:p14="http://schemas.microsoft.com/office/powerpoint/2010/main" val="242318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9935A5-CFEA-49E7-B559-E7F81437DE19}" type="datetimeFigureOut">
              <a:rPr lang="en-IN" smtClean="0"/>
              <a:t>27-11-2024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EFB870-5735-4973-8DCC-A02D288B957A}" type="slidenum">
              <a:rPr lang="en-IN" smtClean="0"/>
              <a:t>‹#›</a:t>
            </a:fld>
            <a:endParaRPr lang="en-IN"/>
          </a:p>
        </p:txBody>
      </p:sp>
    </p:spTree>
    <p:extLst>
      <p:ext uri="{BB962C8B-B14F-4D97-AF65-F5344CB8AC3E}">
        <p14:creationId xmlns:p14="http://schemas.microsoft.com/office/powerpoint/2010/main" val="1794073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EFB870-5735-4973-8DCC-A02D288B957A}" type="slidenum">
              <a:rPr lang="en-IN" smtClean="0"/>
              <a:t>‹#›</a:t>
            </a:fld>
            <a:endParaRPr lang="en-IN"/>
          </a:p>
        </p:txBody>
      </p:sp>
      <p:sp>
        <p:nvSpPr>
          <p:cNvPr id="5" name="Date Placeholder 4"/>
          <p:cNvSpPr>
            <a:spLocks noGrp="1"/>
          </p:cNvSpPr>
          <p:nvPr>
            <p:ph type="dt" sz="half" idx="10"/>
          </p:nvPr>
        </p:nvSpPr>
        <p:spPr/>
        <p:txBody>
          <a:bodyPr/>
          <a:lstStyle/>
          <a:p>
            <a:fld id="{9A9935A5-CFEA-49E7-B559-E7F81437DE19}" type="datetimeFigureOut">
              <a:rPr lang="en-IN" smtClean="0"/>
              <a:t>27-11-2024</a:t>
            </a:fld>
            <a:endParaRPr lang="en-IN"/>
          </a:p>
        </p:txBody>
      </p:sp>
    </p:spTree>
    <p:extLst>
      <p:ext uri="{BB962C8B-B14F-4D97-AF65-F5344CB8AC3E}">
        <p14:creationId xmlns:p14="http://schemas.microsoft.com/office/powerpoint/2010/main" val="2310607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A9935A5-CFEA-49E7-B559-E7F81437DE19}" type="datetimeFigureOut">
              <a:rPr lang="en-IN" smtClean="0"/>
              <a:t>27-11-2024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2EFB870-5735-4973-8DCC-A02D288B957A}" type="slidenum">
              <a:rPr lang="en-IN" smtClean="0"/>
              <a:t>‹#›</a:t>
            </a:fld>
            <a:endParaRPr lang="en-IN"/>
          </a:p>
        </p:txBody>
      </p:sp>
    </p:spTree>
    <p:extLst>
      <p:ext uri="{BB962C8B-B14F-4D97-AF65-F5344CB8AC3E}">
        <p14:creationId xmlns:p14="http://schemas.microsoft.com/office/powerpoint/2010/main" val="303107046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4CD8CC6E-7028-322A-E4B1-B1C1C522E490}"/>
              </a:ext>
            </a:extLst>
          </p:cNvPr>
          <p:cNvSpPr txBox="1">
            <a:spLocks noGrp="1" noChangeArrowheads="1"/>
          </p:cNvSpPr>
          <p:nvPr>
            <p:ph type="title"/>
          </p:nvPr>
        </p:nvSpPr>
        <p:spPr bwMode="auto">
          <a:xfrm>
            <a:off x="479068" y="3892445"/>
            <a:ext cx="8929845" cy="1921039"/>
          </a:xfrm>
          <a:prstGeom prst="rect">
            <a:avLst/>
          </a:prstGeom>
          <a:no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IN" sz="2800" i="1" kern="100" dirty="0">
                <a:solidFill>
                  <a:srgbClr val="4472C4"/>
                </a:solidFill>
                <a:effectLst/>
                <a:latin typeface="Algerian" panose="04020705040A02060702" pitchFamily="82" charset="0"/>
                <a:ea typeface="Calibri" panose="020F0502020204030204" pitchFamily="34" charset="0"/>
                <a:cs typeface="Times New Roman" panose="02020603050405020304" pitchFamily="18" charset="0"/>
              </a:rPr>
              <a:t>      The Multifaceted Impact of Globalization </a:t>
            </a:r>
            <a:br>
              <a:rPr lang="en-IN" sz="2800" i="1" kern="100" dirty="0">
                <a:solidFill>
                  <a:srgbClr val="4472C4"/>
                </a:solidFill>
                <a:effectLst/>
                <a:latin typeface="Algerian" panose="04020705040A02060702" pitchFamily="82" charset="0"/>
                <a:ea typeface="Calibri" panose="020F0502020204030204" pitchFamily="34" charset="0"/>
                <a:cs typeface="Times New Roman" panose="02020603050405020304" pitchFamily="18" charset="0"/>
              </a:rPr>
            </a:br>
            <a:r>
              <a:rPr lang="en-IN" sz="2800" i="1" kern="100" dirty="0">
                <a:solidFill>
                  <a:srgbClr val="4472C4"/>
                </a:solidFill>
                <a:effectLst/>
                <a:latin typeface="Sitka Heading Semibold" pitchFamily="2" charset="0"/>
                <a:ea typeface="Calibri" panose="020F0502020204030204" pitchFamily="34" charset="0"/>
                <a:cs typeface="Times New Roman" panose="02020603050405020304" pitchFamily="18" charset="0"/>
              </a:rPr>
              <a:t>Exploring Economic Drivers and Social Disparities through FDI, Trade, Income Inequality and indicators of Quality of Life</a:t>
            </a:r>
            <a:endParaRPr lang="en-IN" sz="2800" kern="100" dirty="0">
              <a:effectLst/>
              <a:latin typeface="Sitka Heading Semibold" pitchFamily="2" charset="0"/>
              <a:ea typeface="Calibri" panose="020F0502020204030204" pitchFamily="34" charset="0"/>
              <a:cs typeface="Times New Roman" panose="02020603050405020304" pitchFamily="18" charset="0"/>
            </a:endParaRPr>
          </a:p>
        </p:txBody>
      </p:sp>
      <p:pic>
        <p:nvPicPr>
          <p:cNvPr id="5" name="Picture 4" descr="Easy Globalization Facts: Pros, Cons &amp; Fun Vocabulary for Kids (Englisch) -  Knowunity">
            <a:extLst>
              <a:ext uri="{FF2B5EF4-FFF2-40B4-BE49-F238E27FC236}">
                <a16:creationId xmlns:a16="http://schemas.microsoft.com/office/drawing/2014/main" id="{7974883B-1645-607B-4DC2-E2ED9BAA663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067" y="1"/>
            <a:ext cx="8929845" cy="3703106"/>
          </a:xfrm>
          <a:prstGeom prst="rect">
            <a:avLst/>
          </a:prstGeom>
          <a:noFill/>
          <a:ln>
            <a:noFill/>
          </a:ln>
        </p:spPr>
      </p:pic>
      <p:sp>
        <p:nvSpPr>
          <p:cNvPr id="7" name="Text Box 2">
            <a:extLst>
              <a:ext uri="{FF2B5EF4-FFF2-40B4-BE49-F238E27FC236}">
                <a16:creationId xmlns:a16="http://schemas.microsoft.com/office/drawing/2014/main" id="{1B3DA917-4FBE-B1C2-3CBE-D26EFC7E5FBA}"/>
              </a:ext>
            </a:extLst>
          </p:cNvPr>
          <p:cNvSpPr txBox="1">
            <a:spLocks noChangeArrowheads="1"/>
          </p:cNvSpPr>
          <p:nvPr/>
        </p:nvSpPr>
        <p:spPr bwMode="auto">
          <a:xfrm>
            <a:off x="209243" y="147202"/>
            <a:ext cx="11078350" cy="375552"/>
          </a:xfrm>
          <a:prstGeom prst="rect">
            <a:avLst/>
          </a:prstGeom>
          <a:no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n-IN" kern="100" dirty="0">
                <a:solidFill>
                  <a:srgbClr val="767171"/>
                </a:solidFill>
                <a:effectLst/>
                <a:latin typeface="Calibri" panose="020F0502020204030204" pitchFamily="34" charset="0"/>
                <a:ea typeface="Calibri" panose="020F0502020204030204" pitchFamily="34" charset="0"/>
                <a:cs typeface="Times New Roman" panose="02020603050405020304" pitchFamily="18" charset="0"/>
              </a:rPr>
              <a:t>Assessing the impact of Globalisation on Economic, Social and Environmental dimensions (A Pre-Covid Analysis)</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48946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EAD8B9-D565-A397-B048-14B9B2315BA3}"/>
              </a:ext>
            </a:extLst>
          </p:cNvPr>
          <p:cNvPicPr>
            <a:picLocks noChangeAspect="1"/>
          </p:cNvPicPr>
          <p:nvPr/>
        </p:nvPicPr>
        <p:blipFill>
          <a:blip r:embed="rId2">
            <a:alphaModFix amt="20000"/>
          </a:blip>
          <a:stretch>
            <a:fillRect/>
          </a:stretch>
        </p:blipFill>
        <p:spPr>
          <a:xfrm>
            <a:off x="-1" y="0"/>
            <a:ext cx="7420131" cy="6780405"/>
          </a:xfrm>
          <a:prstGeom prst="rect">
            <a:avLst/>
          </a:prstGeom>
        </p:spPr>
      </p:pic>
      <p:pic>
        <p:nvPicPr>
          <p:cNvPr id="5" name="Picture 4">
            <a:extLst>
              <a:ext uri="{FF2B5EF4-FFF2-40B4-BE49-F238E27FC236}">
                <a16:creationId xmlns:a16="http://schemas.microsoft.com/office/drawing/2014/main" id="{526708DE-5656-C7DD-9728-72BE96327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0853" y="287533"/>
            <a:ext cx="5851147" cy="6282933"/>
          </a:xfrm>
          <a:prstGeom prst="rect">
            <a:avLst/>
          </a:prstGeom>
          <a:ln>
            <a:noFill/>
          </a:ln>
          <a:effectLst>
            <a:softEdge rad="112500"/>
          </a:effectLst>
        </p:spPr>
      </p:pic>
      <p:sp>
        <p:nvSpPr>
          <p:cNvPr id="6" name="TextBox 5">
            <a:extLst>
              <a:ext uri="{FF2B5EF4-FFF2-40B4-BE49-F238E27FC236}">
                <a16:creationId xmlns:a16="http://schemas.microsoft.com/office/drawing/2014/main" id="{4CD9846E-E2D2-3266-86AD-3FCD5C86C6F4}"/>
              </a:ext>
            </a:extLst>
          </p:cNvPr>
          <p:cNvSpPr txBox="1"/>
          <p:nvPr/>
        </p:nvSpPr>
        <p:spPr>
          <a:xfrm>
            <a:off x="219882" y="2522853"/>
            <a:ext cx="5991055" cy="1200329"/>
          </a:xfrm>
          <a:prstGeom prst="rect">
            <a:avLst/>
          </a:prstGeom>
          <a:noFill/>
        </p:spPr>
        <p:txBody>
          <a:bodyPr wrap="square" rtlCol="0">
            <a:spAutoFit/>
          </a:bodyPr>
          <a:lstStyle/>
          <a:p>
            <a:r>
              <a:rPr lang="en-IN" sz="1800" i="1" dirty="0">
                <a:effectLst/>
                <a:latin typeface="Calibri" panose="020F0502020204030204" pitchFamily="34" charset="0"/>
                <a:ea typeface="Calibri" panose="020F0502020204030204" pitchFamily="34" charset="0"/>
                <a:cs typeface="Times New Roman" panose="02020603050405020304" pitchFamily="18" charset="0"/>
              </a:rPr>
              <a:t>Gender development Index(GDI) measures a country's gender development by assessing the gaps between men and women in education, life expectancy, and wealth. GDI is the ratio of female HDI to male HDI</a:t>
            </a:r>
            <a:endParaRPr lang="en-IN" dirty="0"/>
          </a:p>
        </p:txBody>
      </p:sp>
      <p:sp>
        <p:nvSpPr>
          <p:cNvPr id="7" name="TextBox 6">
            <a:extLst>
              <a:ext uri="{FF2B5EF4-FFF2-40B4-BE49-F238E27FC236}">
                <a16:creationId xmlns:a16="http://schemas.microsoft.com/office/drawing/2014/main" id="{6F35AFC9-453B-5090-96C7-E8F8722AC403}"/>
              </a:ext>
            </a:extLst>
          </p:cNvPr>
          <p:cNvSpPr txBox="1"/>
          <p:nvPr/>
        </p:nvSpPr>
        <p:spPr>
          <a:xfrm>
            <a:off x="229875" y="3782662"/>
            <a:ext cx="5851147" cy="2862322"/>
          </a:xfrm>
          <a:prstGeom prst="rect">
            <a:avLst/>
          </a:prstGeom>
          <a:noFill/>
        </p:spPr>
        <p:txBody>
          <a:bodyPr wrap="square" rtlCol="0">
            <a:spAutoFit/>
          </a:bodyPr>
          <a:lstStyle/>
          <a:p>
            <a:pPr marL="285750" indent="-285750">
              <a:buFont typeface="Arial" panose="020B0604020202020204" pitchFamily="34" charset="0"/>
              <a:buChar char="•"/>
            </a:pPr>
            <a:r>
              <a:rPr lang="en-IN" sz="1800" dirty="0">
                <a:effectLst/>
                <a:latin typeface="Sitka Heading Semibold" pitchFamily="2" charset="0"/>
                <a:ea typeface="Calibri" panose="020F0502020204030204" pitchFamily="34" charset="0"/>
              </a:rPr>
              <a:t>Here, Economic globalization is found to have a positive impact on gender equality by fostering economic integration. However, the strength of this relationship diminishes as income levels rise</a:t>
            </a:r>
            <a:br>
              <a:rPr lang="en-IN" sz="1800" dirty="0">
                <a:effectLst/>
                <a:latin typeface="Sitka Heading Semibold" pitchFamily="2" charset="0"/>
                <a:ea typeface="Calibri" panose="020F0502020204030204" pitchFamily="34" charset="0"/>
              </a:rPr>
            </a:br>
            <a:endParaRPr lang="en-IN" sz="1800" dirty="0">
              <a:effectLst/>
              <a:latin typeface="Sitka Heading Semibold" pitchFamily="2" charset="0"/>
              <a:ea typeface="Calibri" panose="020F0502020204030204" pitchFamily="34" charset="0"/>
            </a:endParaRPr>
          </a:p>
          <a:p>
            <a:pPr marL="285750" indent="-285750">
              <a:buFont typeface="Arial" panose="020B0604020202020204" pitchFamily="34" charset="0"/>
              <a:buChar char="•"/>
            </a:pPr>
            <a:r>
              <a:rPr lang="en-IN" dirty="0">
                <a:latin typeface="Sitka Heading Semibold" pitchFamily="2" charset="0"/>
                <a:ea typeface="Calibri" panose="020F0502020204030204" pitchFamily="34" charset="0"/>
              </a:rPr>
              <a:t>Similarly social globalisation, has positive and significant effects on all the different income group countries except the lower income countries due to lack of proper governance, infrastructure also because of typical social and cultural norms.</a:t>
            </a:r>
            <a:r>
              <a:rPr lang="en-IN" dirty="0">
                <a:latin typeface="Sitka Heading Semibold" pitchFamily="2" charset="0"/>
              </a:rPr>
              <a:t> </a:t>
            </a:r>
            <a:endParaRPr lang="en-IN" dirty="0">
              <a:latin typeface="Sitka Heading Semibold" pitchFamily="2" charset="0"/>
              <a:ea typeface="Calibri" panose="020F0502020204030204" pitchFamily="34" charset="0"/>
            </a:endParaRPr>
          </a:p>
        </p:txBody>
      </p:sp>
      <p:sp>
        <p:nvSpPr>
          <p:cNvPr id="8" name="TextBox 7">
            <a:extLst>
              <a:ext uri="{FF2B5EF4-FFF2-40B4-BE49-F238E27FC236}">
                <a16:creationId xmlns:a16="http://schemas.microsoft.com/office/drawing/2014/main" id="{EB85DED4-ED56-858D-DB4D-1CC160C4144B}"/>
              </a:ext>
            </a:extLst>
          </p:cNvPr>
          <p:cNvSpPr txBox="1"/>
          <p:nvPr/>
        </p:nvSpPr>
        <p:spPr>
          <a:xfrm>
            <a:off x="26227" y="194278"/>
            <a:ext cx="6220930" cy="1200329"/>
          </a:xfrm>
          <a:prstGeom prst="rect">
            <a:avLst/>
          </a:prstGeom>
          <a:noFill/>
        </p:spPr>
        <p:txBody>
          <a:bodyPr wrap="square" rtlCol="0">
            <a:spAutoFit/>
          </a:bodyPr>
          <a:lstStyle/>
          <a:p>
            <a:pPr algn="ctr"/>
            <a:r>
              <a:rPr lang="en-IN" sz="2400" u="sng" dirty="0">
                <a:latin typeface="Algerian" panose="04020705040A02060702" pitchFamily="82" charset="0"/>
              </a:rPr>
              <a:t>STUDY 2:</a:t>
            </a:r>
            <a:r>
              <a:rPr lang="en-IN" sz="2400" u="sng" dirty="0">
                <a:effectLst/>
                <a:latin typeface="Algerian" panose="04020705040A02060702" pitchFamily="82" charset="0"/>
                <a:ea typeface="Calibri" panose="020F0502020204030204" pitchFamily="34" charset="0"/>
              </a:rPr>
              <a:t>Impact of Globalisation on Gender Development, measured by GDI</a:t>
            </a:r>
            <a:br>
              <a:rPr lang="en-IN" sz="2400" b="1" u="sng" dirty="0">
                <a:effectLst/>
                <a:latin typeface="Times New Roman" panose="02020603050405020304" pitchFamily="18" charset="0"/>
                <a:ea typeface="Calibri" panose="020F0502020204030204" pitchFamily="34" charset="0"/>
              </a:rPr>
            </a:br>
            <a:endParaRPr lang="en-IN" sz="2400" u="sng" dirty="0">
              <a:latin typeface="Algerian" panose="04020705040A02060702" pitchFamily="82" charset="0"/>
            </a:endParaRPr>
          </a:p>
        </p:txBody>
      </p:sp>
      <p:sp>
        <p:nvSpPr>
          <p:cNvPr id="4" name="TextBox 3">
            <a:extLst>
              <a:ext uri="{FF2B5EF4-FFF2-40B4-BE49-F238E27FC236}">
                <a16:creationId xmlns:a16="http://schemas.microsoft.com/office/drawing/2014/main" id="{3E9560AB-6CA1-61BF-9258-58522A7A3169}"/>
              </a:ext>
            </a:extLst>
          </p:cNvPr>
          <p:cNvSpPr txBox="1"/>
          <p:nvPr/>
        </p:nvSpPr>
        <p:spPr>
          <a:xfrm>
            <a:off x="187391" y="1122725"/>
            <a:ext cx="6153462" cy="1200329"/>
          </a:xfrm>
          <a:prstGeom prst="rect">
            <a:avLst/>
          </a:prstGeom>
          <a:noFill/>
        </p:spPr>
        <p:txBody>
          <a:bodyPr wrap="square">
            <a:spAutoFit/>
          </a:bodyPr>
          <a:lstStyle/>
          <a:p>
            <a:r>
              <a:rPr lang="en-IN" dirty="0">
                <a:latin typeface="Sitka Heading Semibold" pitchFamily="2" charset="0"/>
              </a:rPr>
              <a:t>Research Hypothesis: Economic globalization (</a:t>
            </a:r>
            <a:r>
              <a:rPr lang="en-IN" dirty="0" err="1">
                <a:latin typeface="Sitka Heading Semibold" pitchFamily="2" charset="0"/>
              </a:rPr>
              <a:t>KOFEcGI</a:t>
            </a:r>
            <a:r>
              <a:rPr lang="en-IN" dirty="0">
                <a:latin typeface="Sitka Heading Semibold" pitchFamily="2" charset="0"/>
              </a:rPr>
              <a:t>) and Social globalization(</a:t>
            </a:r>
            <a:r>
              <a:rPr lang="en-IN" dirty="0" err="1">
                <a:latin typeface="Sitka Heading Semibold" pitchFamily="2" charset="0"/>
              </a:rPr>
              <a:t>KOFSoGI</a:t>
            </a:r>
            <a:r>
              <a:rPr lang="en-IN" dirty="0">
                <a:latin typeface="Sitka Heading Semibold" pitchFamily="2" charset="0"/>
              </a:rPr>
              <a:t>) most likely have a positive effect on GDI, thus expecting the gender disparities to narrow as a nation moves towards a developmental base</a:t>
            </a:r>
          </a:p>
        </p:txBody>
      </p:sp>
    </p:spTree>
    <p:extLst>
      <p:ext uri="{BB962C8B-B14F-4D97-AF65-F5344CB8AC3E}">
        <p14:creationId xmlns:p14="http://schemas.microsoft.com/office/powerpoint/2010/main" val="2321599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Who we are and what we do as the Economic Mobility team - Impact Charitable">
            <a:extLst>
              <a:ext uri="{FF2B5EF4-FFF2-40B4-BE49-F238E27FC236}">
                <a16:creationId xmlns:a16="http://schemas.microsoft.com/office/drawing/2014/main" id="{92B30CCC-8410-0A37-697C-D58434A68C30}"/>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artisticWatercolorSponge/>
                    </a14:imgEffect>
                  </a14:imgLayer>
                </a14:imgProps>
              </a:ext>
              <a:ext uri="{28A0092B-C50C-407E-A947-70E740481C1C}">
                <a14:useLocalDpi xmlns:a14="http://schemas.microsoft.com/office/drawing/2010/main" val="0"/>
              </a:ext>
            </a:extLst>
          </a:blip>
          <a:srcRect/>
          <a:stretch>
            <a:fillRect/>
          </a:stretch>
        </p:blipFill>
        <p:spPr bwMode="auto">
          <a:xfrm>
            <a:off x="1" y="0"/>
            <a:ext cx="1220342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F83ACC-C96E-082B-F1AA-B5C72B65C8F3}"/>
              </a:ext>
            </a:extLst>
          </p:cNvPr>
          <p:cNvSpPr txBox="1"/>
          <p:nvPr/>
        </p:nvSpPr>
        <p:spPr>
          <a:xfrm>
            <a:off x="428945" y="107877"/>
            <a:ext cx="11530173" cy="954107"/>
          </a:xfrm>
          <a:prstGeom prst="rect">
            <a:avLst/>
          </a:prstGeom>
          <a:noFill/>
        </p:spPr>
        <p:txBody>
          <a:bodyPr wrap="square">
            <a:spAutoFit/>
          </a:bodyPr>
          <a:lstStyle/>
          <a:p>
            <a:pPr algn="ctr"/>
            <a:r>
              <a:rPr lang="en-IN" sz="2800" dirty="0">
                <a:latin typeface="Algerian" panose="04020705040A02060702" pitchFamily="82" charset="0"/>
              </a:rPr>
              <a:t>Study 3: (Analysing Socio-Economic Mobility pre vs post Globalisation)</a:t>
            </a:r>
          </a:p>
        </p:txBody>
      </p:sp>
      <p:pic>
        <p:nvPicPr>
          <p:cNvPr id="12" name="Picture 11">
            <a:extLst>
              <a:ext uri="{FF2B5EF4-FFF2-40B4-BE49-F238E27FC236}">
                <a16:creationId xmlns:a16="http://schemas.microsoft.com/office/drawing/2014/main" id="{03B29696-9D7F-79FD-8B28-F3675D772CFD}"/>
              </a:ext>
            </a:extLst>
          </p:cNvPr>
          <p:cNvPicPr>
            <a:picLocks noChangeAspect="1"/>
          </p:cNvPicPr>
          <p:nvPr/>
        </p:nvPicPr>
        <p:blipFill>
          <a:blip r:embed="rId4">
            <a:extLst>
              <a:ext uri="{28A0092B-C50C-407E-A947-70E740481C1C}">
                <a14:useLocalDpi xmlns:a14="http://schemas.microsoft.com/office/drawing/2010/main" val="0"/>
              </a:ext>
            </a:extLst>
          </a:blip>
          <a:srcRect l="779" t="1786" r="-1"/>
          <a:stretch/>
        </p:blipFill>
        <p:spPr>
          <a:xfrm>
            <a:off x="6613988" y="3524431"/>
            <a:ext cx="5344275" cy="3214296"/>
          </a:xfrm>
          <a:prstGeom prst="rect">
            <a:avLst/>
          </a:prstGeom>
        </p:spPr>
      </p:pic>
      <p:sp>
        <p:nvSpPr>
          <p:cNvPr id="16" name="TextBox 15">
            <a:extLst>
              <a:ext uri="{FF2B5EF4-FFF2-40B4-BE49-F238E27FC236}">
                <a16:creationId xmlns:a16="http://schemas.microsoft.com/office/drawing/2014/main" id="{1A4F63C2-F0C3-6A56-80CD-39198E05547C}"/>
              </a:ext>
            </a:extLst>
          </p:cNvPr>
          <p:cNvSpPr txBox="1"/>
          <p:nvPr/>
        </p:nvSpPr>
        <p:spPr>
          <a:xfrm rot="10800000" flipV="1">
            <a:off x="5361657" y="1263438"/>
            <a:ext cx="6707779" cy="2139047"/>
          </a:xfrm>
          <a:prstGeom prst="rect">
            <a:avLst/>
          </a:prstGeom>
          <a:noFill/>
        </p:spPr>
        <p:txBody>
          <a:bodyPr wrap="square" rtlCol="0">
            <a:spAutoFit/>
          </a:bodyPr>
          <a:lstStyle/>
          <a:p>
            <a:r>
              <a:rPr lang="en-IN" sz="1900" dirty="0">
                <a:effectLst/>
                <a:latin typeface="Sitka Heading Semibold" pitchFamily="2" charset="0"/>
                <a:ea typeface="Calibri" panose="020F0502020204030204" pitchFamily="34" charset="0"/>
              </a:rPr>
              <a:t>Income transitions experienced strong persistence in the earlier period (1970-90) with limited upward movement, a symptom of rigidly structured economic hierarchies in many places ,reflecting restricted access to global markets and resources. For instance, 100% of entities in the lowest income category (0.25) persisted there, and very few left this category for higher ones, indicating no significant economic possibility </a:t>
            </a:r>
            <a:endParaRPr lang="en-IN" sz="1900" dirty="0">
              <a:latin typeface="Sitka Heading Semibold" pitchFamily="2" charset="0"/>
            </a:endParaRPr>
          </a:p>
        </p:txBody>
      </p:sp>
      <p:sp>
        <p:nvSpPr>
          <p:cNvPr id="17" name="TextBox 16">
            <a:extLst>
              <a:ext uri="{FF2B5EF4-FFF2-40B4-BE49-F238E27FC236}">
                <a16:creationId xmlns:a16="http://schemas.microsoft.com/office/drawing/2014/main" id="{06165770-98E2-0FBD-F2E3-83E392CDBBF7}"/>
              </a:ext>
            </a:extLst>
          </p:cNvPr>
          <p:cNvSpPr txBox="1"/>
          <p:nvPr/>
        </p:nvSpPr>
        <p:spPr>
          <a:xfrm>
            <a:off x="233737" y="4095909"/>
            <a:ext cx="6380251" cy="2585323"/>
          </a:xfrm>
          <a:prstGeom prst="rect">
            <a:avLst/>
          </a:prstGeom>
          <a:noFill/>
        </p:spPr>
        <p:txBody>
          <a:bodyPr wrap="square" rtlCol="0">
            <a:spAutoFit/>
          </a:bodyPr>
          <a:lstStyle/>
          <a:p>
            <a:r>
              <a:rPr lang="en-IN" sz="1800" dirty="0">
                <a:effectLst/>
                <a:latin typeface="Sitka Heading Semibold" pitchFamily="2" charset="0"/>
                <a:ea typeface="Calibri" panose="020F0502020204030204" pitchFamily="34" charset="0"/>
              </a:rPr>
              <a:t>Whereas within the 1990–2019 period, there was high mobility upwards, especially for the lower income groups, as only 57.69% of entities persisted in the lowest category, while many climbed up to levels such as (1/2) and (1). However, the highest income class still persisted at 100% with the same entities</a:t>
            </a:r>
            <a:r>
              <a:rPr lang="en-IN" dirty="0">
                <a:latin typeface="Sitka Heading Semibold" pitchFamily="2" charset="0"/>
                <a:ea typeface="Calibri" panose="020F0502020204030204" pitchFamily="34" charset="0"/>
              </a:rPr>
              <a:t>. </a:t>
            </a:r>
            <a:r>
              <a:rPr lang="en-IN" sz="1800" dirty="0">
                <a:effectLst/>
                <a:latin typeface="Sitka Heading Semibold" pitchFamily="2" charset="0"/>
                <a:ea typeface="Calibri" panose="020F0502020204030204" pitchFamily="34" charset="0"/>
              </a:rPr>
              <a:t>This reallocation aligns with the increased depth of global integration described by increased openness in international trade, technology, and education, especially in developing economies</a:t>
            </a:r>
            <a:endParaRPr lang="en-IN" dirty="0">
              <a:latin typeface="Sitka Heading Semibold" pitchFamily="2" charset="0"/>
            </a:endParaRPr>
          </a:p>
        </p:txBody>
      </p:sp>
      <p:pic>
        <p:nvPicPr>
          <p:cNvPr id="8" name="Picture 7">
            <a:extLst>
              <a:ext uri="{FF2B5EF4-FFF2-40B4-BE49-F238E27FC236}">
                <a16:creationId xmlns:a16="http://schemas.microsoft.com/office/drawing/2014/main" id="{69AE37AF-DEDD-8851-3BDB-A33AEB494C64}"/>
              </a:ext>
            </a:extLst>
          </p:cNvPr>
          <p:cNvPicPr>
            <a:picLocks noChangeAspect="1"/>
          </p:cNvPicPr>
          <p:nvPr/>
        </p:nvPicPr>
        <p:blipFill>
          <a:blip r:embed="rId5">
            <a:extLst>
              <a:ext uri="{28A0092B-C50C-407E-A947-70E740481C1C}">
                <a14:useLocalDpi xmlns:a14="http://schemas.microsoft.com/office/drawing/2010/main" val="0"/>
              </a:ext>
            </a:extLst>
          </a:blip>
          <a:srcRect t="8218"/>
          <a:stretch/>
        </p:blipFill>
        <p:spPr>
          <a:xfrm>
            <a:off x="101544" y="1160856"/>
            <a:ext cx="5277464" cy="2597354"/>
          </a:xfrm>
          <a:prstGeom prst="rect">
            <a:avLst/>
          </a:prstGeom>
          <a:ln w="19050">
            <a:solidFill>
              <a:schemeClr val="tx1"/>
            </a:solidFill>
          </a:ln>
        </p:spPr>
      </p:pic>
    </p:spTree>
    <p:extLst>
      <p:ext uri="{BB962C8B-B14F-4D97-AF65-F5344CB8AC3E}">
        <p14:creationId xmlns:p14="http://schemas.microsoft.com/office/powerpoint/2010/main" val="1281836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661B40E-E551-05BB-2F67-16062EDC91EE}"/>
              </a:ext>
            </a:extLst>
          </p:cNvPr>
          <p:cNvPicPr>
            <a:picLocks noChangeAspect="1"/>
          </p:cNvPicPr>
          <p:nvPr/>
        </p:nvPicPr>
        <p:blipFill>
          <a:blip r:embed="rId2">
            <a:alphaModFix amt="48000"/>
            <a:duotone>
              <a:schemeClr val="accent2">
                <a:shade val="45000"/>
                <a:satMod val="135000"/>
              </a:schemeClr>
              <a:prstClr val="white"/>
            </a:duotone>
          </a:blip>
          <a:stretch>
            <a:fillRect/>
          </a:stretch>
        </p:blipFill>
        <p:spPr>
          <a:xfrm>
            <a:off x="0" y="0"/>
            <a:ext cx="12007120" cy="6858000"/>
          </a:xfrm>
          <a:prstGeom prst="rect">
            <a:avLst/>
          </a:prstGeom>
        </p:spPr>
      </p:pic>
      <p:pic>
        <p:nvPicPr>
          <p:cNvPr id="4" name="Picture 3">
            <a:extLst>
              <a:ext uri="{FF2B5EF4-FFF2-40B4-BE49-F238E27FC236}">
                <a16:creationId xmlns:a16="http://schemas.microsoft.com/office/drawing/2014/main" id="{972685B3-CB0D-1910-9A3A-7ABF46A35F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70405" y="948842"/>
            <a:ext cx="3081884" cy="5582263"/>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5" name="TextBox 4">
            <a:extLst>
              <a:ext uri="{FF2B5EF4-FFF2-40B4-BE49-F238E27FC236}">
                <a16:creationId xmlns:a16="http://schemas.microsoft.com/office/drawing/2014/main" id="{FAF54D37-A734-0D26-0F92-EB8573CAA444}"/>
              </a:ext>
            </a:extLst>
          </p:cNvPr>
          <p:cNvSpPr txBox="1"/>
          <p:nvPr/>
        </p:nvSpPr>
        <p:spPr>
          <a:xfrm>
            <a:off x="742012" y="71695"/>
            <a:ext cx="10523095" cy="523220"/>
          </a:xfrm>
          <a:prstGeom prst="rect">
            <a:avLst/>
          </a:prstGeom>
          <a:noFill/>
        </p:spPr>
        <p:txBody>
          <a:bodyPr wrap="square" rtlCol="0">
            <a:spAutoFit/>
          </a:bodyPr>
          <a:lstStyle/>
          <a:p>
            <a:r>
              <a:rPr lang="en-IN" sz="2800" dirty="0">
                <a:solidFill>
                  <a:srgbClr val="002060"/>
                </a:solidFill>
                <a:latin typeface="Algerian" panose="04020705040A02060702" pitchFamily="82" charset="0"/>
              </a:rPr>
              <a:t>Study 4: </a:t>
            </a:r>
            <a:r>
              <a:rPr lang="en-US" sz="2800" dirty="0">
                <a:solidFill>
                  <a:srgbClr val="002060"/>
                </a:solidFill>
                <a:latin typeface="Algerian" panose="04020705040A02060702" pitchFamily="82" charset="0"/>
              </a:rPr>
              <a:t>How Do the Poor Fare Against Globalization?</a:t>
            </a:r>
            <a:endParaRPr lang="en-IN" sz="2800" dirty="0">
              <a:solidFill>
                <a:srgbClr val="002060"/>
              </a:solidFill>
              <a:latin typeface="Algerian" panose="04020705040A02060702" pitchFamily="82" charset="0"/>
            </a:endParaRPr>
          </a:p>
        </p:txBody>
      </p:sp>
      <p:sp>
        <p:nvSpPr>
          <p:cNvPr id="13" name="TextBox 12">
            <a:extLst>
              <a:ext uri="{FF2B5EF4-FFF2-40B4-BE49-F238E27FC236}">
                <a16:creationId xmlns:a16="http://schemas.microsoft.com/office/drawing/2014/main" id="{367B11FF-F984-336B-E119-B8AAF1F7FB47}"/>
              </a:ext>
            </a:extLst>
          </p:cNvPr>
          <p:cNvSpPr txBox="1"/>
          <p:nvPr/>
        </p:nvSpPr>
        <p:spPr>
          <a:xfrm>
            <a:off x="289810" y="748072"/>
            <a:ext cx="8230694" cy="5940088"/>
          </a:xfrm>
          <a:prstGeom prst="rect">
            <a:avLst/>
          </a:prstGeom>
          <a:noFill/>
        </p:spPr>
        <p:txBody>
          <a:bodyPr wrap="square">
            <a:spAutoFit/>
          </a:bodyPr>
          <a:lstStyle/>
          <a:p>
            <a:r>
              <a:rPr lang="en-US" sz="1900" b="1" dirty="0"/>
              <a:t>Research Hypothesis</a:t>
            </a:r>
            <a:r>
              <a:rPr lang="en-US" sz="1900" dirty="0"/>
              <a:t>: Globalization positively affects the income share of the bottom quintile.</a:t>
            </a:r>
            <a:br>
              <a:rPr lang="en-US" sz="1900" dirty="0"/>
            </a:br>
            <a:endParaRPr lang="en-US" sz="1900" dirty="0"/>
          </a:p>
          <a:p>
            <a:pPr marL="342900" indent="-342900">
              <a:buFont typeface="Arial" panose="020B0604020202020204" pitchFamily="34" charset="0"/>
              <a:buChar char="•"/>
            </a:pPr>
            <a:r>
              <a:rPr lang="en-US" sz="1900" b="1" dirty="0"/>
              <a:t>Key Variables</a:t>
            </a:r>
            <a:r>
              <a:rPr lang="en-US" sz="1900" dirty="0"/>
              <a:t>: Globalization indicators: Trade and Rule of Law. Control variables: GDP per capita, banking infrastructure, life expectancy, government consumption.</a:t>
            </a:r>
          </a:p>
          <a:p>
            <a:pPr marL="342900" indent="-342900">
              <a:buFont typeface="Arial" panose="020B0604020202020204" pitchFamily="34" charset="0"/>
              <a:buChar char="•"/>
            </a:pPr>
            <a:r>
              <a:rPr lang="en-US" sz="1900" b="1" dirty="0"/>
              <a:t>Findings</a:t>
            </a:r>
          </a:p>
          <a:p>
            <a:pPr marL="342900" indent="-342900">
              <a:buFont typeface="Wingdings" panose="05000000000000000000" pitchFamily="2" charset="2"/>
              <a:buChar char="Ø"/>
            </a:pPr>
            <a:r>
              <a:rPr lang="en-US" sz="1900" dirty="0"/>
              <a:t>Trade and Rule of Law show weak or negative associations with the income share of the lowest quintiles, suggesting that the poor are excluded from globalization’s benefits due to lack of access to markets, banking infrastructure, and weak governance.</a:t>
            </a:r>
            <a:br>
              <a:rPr lang="en-US" sz="1900" dirty="0"/>
            </a:br>
            <a:endParaRPr lang="en-US" sz="1900" dirty="0"/>
          </a:p>
          <a:p>
            <a:pPr marL="342900" indent="-342900">
              <a:buFont typeface="Wingdings" panose="05000000000000000000" pitchFamily="2" charset="2"/>
              <a:buChar char="Ø"/>
            </a:pPr>
            <a:r>
              <a:rPr lang="en-US" sz="1900" dirty="0"/>
              <a:t>Limited Access to Resources: Access to markets and banking is critical for the poor to benefit from globalization. Life expectancy and government consumption have limited impact due to inadequate support for vulnerable groups.</a:t>
            </a:r>
            <a:br>
              <a:rPr lang="en-US" sz="1900" dirty="0"/>
            </a:br>
            <a:endParaRPr lang="en-US" sz="1900" dirty="0"/>
          </a:p>
          <a:p>
            <a:pPr marL="342900" indent="-342900">
              <a:buFont typeface="Wingdings" panose="05000000000000000000" pitchFamily="2" charset="2"/>
              <a:buChar char="Ø"/>
            </a:pPr>
            <a:r>
              <a:rPr lang="en-US" sz="1900" dirty="0"/>
              <a:t>Study </a:t>
            </a:r>
            <a:r>
              <a:rPr lang="en-US" sz="1900" i="1" dirty="0"/>
              <a:t>of Dollar &amp; </a:t>
            </a:r>
            <a:r>
              <a:rPr lang="en-US" sz="1900" i="1" dirty="0" err="1"/>
              <a:t>Kraay</a:t>
            </a:r>
            <a:r>
              <a:rPr lang="en-US" sz="1900" i="1" dirty="0"/>
              <a:t> (2004) </a:t>
            </a:r>
            <a:r>
              <a:rPr lang="en-US" sz="1900" dirty="0"/>
              <a:t>supports these findings, showing that globalization’s benefits are disproportionately captured by wealthier segments of society, leaving the poor at a disadvantage.</a:t>
            </a:r>
            <a:endParaRPr lang="en-IN" sz="1900" dirty="0"/>
          </a:p>
        </p:txBody>
      </p:sp>
    </p:spTree>
    <p:extLst>
      <p:ext uri="{BB962C8B-B14F-4D97-AF65-F5344CB8AC3E}">
        <p14:creationId xmlns:p14="http://schemas.microsoft.com/office/powerpoint/2010/main" val="787732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ADCBE4-3D00-7A37-95B9-898A5F4D3037}"/>
              </a:ext>
            </a:extLst>
          </p:cNvPr>
          <p:cNvSpPr txBox="1"/>
          <p:nvPr/>
        </p:nvSpPr>
        <p:spPr>
          <a:xfrm>
            <a:off x="4287186" y="277678"/>
            <a:ext cx="3387777" cy="584775"/>
          </a:xfrm>
          <a:prstGeom prst="rect">
            <a:avLst/>
          </a:prstGeom>
          <a:noFill/>
        </p:spPr>
        <p:txBody>
          <a:bodyPr wrap="square" rtlCol="0">
            <a:spAutoFit/>
          </a:bodyPr>
          <a:lstStyle/>
          <a:p>
            <a:r>
              <a:rPr lang="en-IN" sz="3200" dirty="0">
                <a:solidFill>
                  <a:srgbClr val="002060"/>
                </a:solidFill>
                <a:latin typeface="Algerian" panose="04020705040A02060702" pitchFamily="82" charset="0"/>
              </a:rPr>
              <a:t>WAY FORWARD</a:t>
            </a:r>
          </a:p>
        </p:txBody>
      </p:sp>
      <p:sp>
        <p:nvSpPr>
          <p:cNvPr id="5" name="Rectangle 1">
            <a:extLst>
              <a:ext uri="{FF2B5EF4-FFF2-40B4-BE49-F238E27FC236}">
                <a16:creationId xmlns:a16="http://schemas.microsoft.com/office/drawing/2014/main" id="{EADD16CB-6A4C-AB44-8B94-2BF429B79494}"/>
              </a:ext>
            </a:extLst>
          </p:cNvPr>
          <p:cNvSpPr>
            <a:spLocks noChangeArrowheads="1"/>
          </p:cNvSpPr>
          <p:nvPr/>
        </p:nvSpPr>
        <p:spPr bwMode="auto">
          <a:xfrm>
            <a:off x="419724" y="1436910"/>
            <a:ext cx="10957809" cy="4652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effectLst/>
                <a:highlight>
                  <a:srgbClr val="00FFFF"/>
                </a:highlight>
              </a:rPr>
              <a:t>Inclusive Growth</a:t>
            </a:r>
            <a:r>
              <a:rPr kumimoji="0" lang="en-US" altLang="en-US" sz="2000" b="0" i="0" u="none" strike="noStrike" cap="none" normalizeH="0" baseline="0" dirty="0">
                <a:ln>
                  <a:noFill/>
                </a:ln>
                <a:effectLst/>
                <a:highlight>
                  <a:srgbClr val="00FFFF"/>
                </a:highlight>
              </a:rPr>
              <a:t>: </a:t>
            </a:r>
            <a:r>
              <a:rPr kumimoji="0" lang="en-US" altLang="en-US" sz="2000" i="0" u="none" strike="noStrike" cap="none" normalizeH="0" baseline="0" dirty="0">
                <a:ln>
                  <a:noFill/>
                </a:ln>
                <a:solidFill>
                  <a:schemeClr val="tx1"/>
                </a:solidFill>
                <a:effectLst/>
              </a:rPr>
              <a:t>Promote fair wages, progressive taxation, and SME support, with strong social safety nets and affordable education</a:t>
            </a:r>
            <a:r>
              <a:rPr kumimoji="0" lang="en-US" altLang="en-US" sz="2000" b="0" i="0" u="none" strike="noStrike" cap="none" normalizeH="0" baseline="0" dirty="0">
                <a:ln>
                  <a:noFill/>
                </a:ln>
                <a:solidFill>
                  <a:schemeClr val="tx1"/>
                </a:solidFill>
                <a:effectLst/>
              </a:rPr>
              <a:t>.</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2000" b="1" dirty="0">
                <a:highlight>
                  <a:srgbClr val="00FFFF"/>
                </a:highlight>
              </a:rPr>
              <a:t>Healthcare &amp; Education</a:t>
            </a:r>
            <a:r>
              <a:rPr kumimoji="0" lang="en-US" altLang="en-US" sz="2000" b="0" i="0" u="none" strike="noStrike" cap="none" normalizeH="0" baseline="0" dirty="0">
                <a:ln>
                  <a:noFill/>
                </a:ln>
                <a:solidFill>
                  <a:schemeClr val="tx1"/>
                </a:solidFill>
                <a:effectLst/>
              </a:rPr>
              <a:t>: Invest in healthcare, preventive care, and modern education, with incentives for school attendance and sustainable jobs.</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2000" b="1" dirty="0">
                <a:highlight>
                  <a:srgbClr val="00FFFF"/>
                </a:highlight>
              </a:rPr>
              <a:t>Gender Equality: </a:t>
            </a:r>
            <a:r>
              <a:rPr kumimoji="0" lang="en-US" altLang="en-US" sz="2000" b="0" i="0" u="none" strike="noStrike" cap="none" normalizeH="0" baseline="0" dirty="0">
                <a:ln>
                  <a:noFill/>
                </a:ln>
                <a:solidFill>
                  <a:schemeClr val="tx1"/>
                </a:solidFill>
                <a:effectLst/>
              </a:rPr>
              <a:t>Ensure equal pay, scholarships, financial access, and anti-discrimination laws, while addressing gender-based violence.</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2000" b="1" dirty="0">
                <a:highlight>
                  <a:srgbClr val="00FFFF"/>
                </a:highlight>
              </a:rPr>
              <a:t>Global Collaboration: </a:t>
            </a:r>
            <a:r>
              <a:rPr kumimoji="0" lang="en-US" altLang="en-US" sz="2000" b="0" i="0" u="none" strike="noStrike" cap="none" normalizeH="0" baseline="0" dirty="0">
                <a:ln>
                  <a:noFill/>
                </a:ln>
                <a:solidFill>
                  <a:schemeClr val="tx1"/>
                </a:solidFill>
                <a:effectLst/>
              </a:rPr>
              <a:t>Promote fair trade, corporate accountability, and digital inclusion (e-governance, telemedicine, e-learning).</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2000" b="1" dirty="0">
                <a:highlight>
                  <a:srgbClr val="00FFFF"/>
                </a:highlight>
              </a:rPr>
              <a:t>Equity in Globalization: </a:t>
            </a:r>
            <a:r>
              <a:rPr kumimoji="0" lang="en-US" altLang="en-US" sz="2000" b="0" i="0" u="none" strike="noStrike" cap="none" normalizeH="0" baseline="0" dirty="0">
                <a:ln>
                  <a:noFill/>
                </a:ln>
                <a:solidFill>
                  <a:schemeClr val="tx1"/>
                </a:solidFill>
                <a:effectLst/>
              </a:rPr>
              <a:t>Globalization should balance progress with equity for a fairer global society. </a:t>
            </a:r>
          </a:p>
        </p:txBody>
      </p:sp>
      <p:pic>
        <p:nvPicPr>
          <p:cNvPr id="7" name="Picture 6">
            <a:extLst>
              <a:ext uri="{FF2B5EF4-FFF2-40B4-BE49-F238E27FC236}">
                <a16:creationId xmlns:a16="http://schemas.microsoft.com/office/drawing/2014/main" id="{09028D38-5990-B3D1-27AA-05D715F6D6DC}"/>
              </a:ext>
            </a:extLst>
          </p:cNvPr>
          <p:cNvPicPr>
            <a:picLocks noChangeAspect="1"/>
          </p:cNvPicPr>
          <p:nvPr/>
        </p:nvPicPr>
        <p:blipFill>
          <a:blip r:embed="rId2">
            <a:alphaModFix amt="20000"/>
          </a:blip>
          <a:srcRect b="18813"/>
          <a:stretch/>
        </p:blipFill>
        <p:spPr>
          <a:xfrm>
            <a:off x="132414" y="1608671"/>
            <a:ext cx="10480622" cy="3926032"/>
          </a:xfrm>
          <a:prstGeom prst="ellipse">
            <a:avLst/>
          </a:prstGeom>
          <a:ln>
            <a:noFill/>
          </a:ln>
          <a:effectLst>
            <a:softEdge rad="112500"/>
          </a:effectLst>
        </p:spPr>
      </p:pic>
    </p:spTree>
    <p:extLst>
      <p:ext uri="{BB962C8B-B14F-4D97-AF65-F5344CB8AC3E}">
        <p14:creationId xmlns:p14="http://schemas.microsoft.com/office/powerpoint/2010/main" val="790665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6D11D-E5C7-38C1-8BDE-5025B4A7E6B2}"/>
              </a:ext>
            </a:extLst>
          </p:cNvPr>
          <p:cNvSpPr>
            <a:spLocks noGrp="1"/>
          </p:cNvSpPr>
          <p:nvPr>
            <p:ph type="title"/>
          </p:nvPr>
        </p:nvSpPr>
        <p:spPr>
          <a:xfrm>
            <a:off x="3375564" y="2768600"/>
            <a:ext cx="8596668" cy="1320800"/>
          </a:xfrm>
        </p:spPr>
        <p:txBody>
          <a:bodyPr>
            <a:normAutofit/>
          </a:bodyPr>
          <a:lstStyle/>
          <a:p>
            <a:r>
              <a:rPr lang="en-IN" sz="4800" dirty="0"/>
              <a:t>THANK YOU!</a:t>
            </a:r>
          </a:p>
        </p:txBody>
      </p:sp>
      <p:sp>
        <p:nvSpPr>
          <p:cNvPr id="8" name="TextBox 7">
            <a:extLst>
              <a:ext uri="{FF2B5EF4-FFF2-40B4-BE49-F238E27FC236}">
                <a16:creationId xmlns:a16="http://schemas.microsoft.com/office/drawing/2014/main" id="{23B14F96-2750-03A2-033B-EB2DC0B28553}"/>
              </a:ext>
            </a:extLst>
          </p:cNvPr>
          <p:cNvSpPr txBox="1"/>
          <p:nvPr/>
        </p:nvSpPr>
        <p:spPr>
          <a:xfrm>
            <a:off x="9508761" y="5637567"/>
            <a:ext cx="2683239" cy="1200329"/>
          </a:xfrm>
          <a:prstGeom prst="rect">
            <a:avLst/>
          </a:prstGeom>
          <a:noFill/>
        </p:spPr>
        <p:txBody>
          <a:bodyPr wrap="square" rtlCol="0">
            <a:spAutoFit/>
          </a:bodyPr>
          <a:lstStyle/>
          <a:p>
            <a:r>
              <a:rPr lang="en-IN" dirty="0"/>
              <a:t>Presented by:</a:t>
            </a:r>
            <a:br>
              <a:rPr lang="en-IN" dirty="0"/>
            </a:br>
            <a:r>
              <a:rPr lang="en-IN" dirty="0"/>
              <a:t>Ivan Das</a:t>
            </a:r>
            <a:br>
              <a:rPr lang="en-IN" dirty="0"/>
            </a:br>
            <a:r>
              <a:rPr lang="en-IN" dirty="0"/>
              <a:t>Prantika Mukherjee</a:t>
            </a:r>
            <a:br>
              <a:rPr lang="en-IN" dirty="0"/>
            </a:br>
            <a:r>
              <a:rPr lang="en-IN" dirty="0"/>
              <a:t>(Presidency University)</a:t>
            </a:r>
          </a:p>
        </p:txBody>
      </p:sp>
    </p:spTree>
    <p:extLst>
      <p:ext uri="{BB962C8B-B14F-4D97-AF65-F5344CB8AC3E}">
        <p14:creationId xmlns:p14="http://schemas.microsoft.com/office/powerpoint/2010/main" val="2824748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029783-20F9-8BB7-2F10-9CBE0A342B64}"/>
              </a:ext>
            </a:extLst>
          </p:cNvPr>
          <p:cNvPicPr>
            <a:picLocks noChangeAspect="1"/>
          </p:cNvPicPr>
          <p:nvPr/>
        </p:nvPicPr>
        <p:blipFill>
          <a:blip r:embed="rId2">
            <a:alphaModFix amt="35000"/>
            <a:grayscl/>
          </a:blip>
          <a:stretch>
            <a:fillRect/>
          </a:stretch>
        </p:blipFill>
        <p:spPr>
          <a:xfrm>
            <a:off x="119403" y="1028175"/>
            <a:ext cx="11860263" cy="5477556"/>
          </a:xfrm>
          <a:prstGeom prst="rect">
            <a:avLst/>
          </a:prstGeom>
        </p:spPr>
      </p:pic>
      <p:sp>
        <p:nvSpPr>
          <p:cNvPr id="4" name="TextBox 3">
            <a:extLst>
              <a:ext uri="{FF2B5EF4-FFF2-40B4-BE49-F238E27FC236}">
                <a16:creationId xmlns:a16="http://schemas.microsoft.com/office/drawing/2014/main" id="{9B589937-3284-D735-E657-CFC78AFBED8E}"/>
              </a:ext>
            </a:extLst>
          </p:cNvPr>
          <p:cNvSpPr txBox="1"/>
          <p:nvPr/>
        </p:nvSpPr>
        <p:spPr>
          <a:xfrm rot="10800000" flipV="1">
            <a:off x="409224" y="74067"/>
            <a:ext cx="11342669" cy="954107"/>
          </a:xfrm>
          <a:prstGeom prst="rect">
            <a:avLst/>
          </a:prstGeom>
          <a:noFill/>
        </p:spPr>
        <p:txBody>
          <a:bodyPr wrap="square" rtlCol="0">
            <a:spAutoFit/>
          </a:bodyPr>
          <a:lstStyle/>
          <a:p>
            <a:pPr algn="ctr"/>
            <a:r>
              <a:rPr lang="en-US" sz="2800" dirty="0">
                <a:latin typeface="Algerian" panose="04020705040A02060702" pitchFamily="82" charset="0"/>
              </a:rPr>
              <a:t>The Concept of Globalization: Perspectives from Economists</a:t>
            </a:r>
            <a:endParaRPr lang="en-IN" sz="2800" dirty="0">
              <a:latin typeface="Algerian" panose="04020705040A02060702" pitchFamily="82" charset="0"/>
            </a:endParaRPr>
          </a:p>
        </p:txBody>
      </p:sp>
      <p:sp>
        <p:nvSpPr>
          <p:cNvPr id="5" name="TextBox 4">
            <a:extLst>
              <a:ext uri="{FF2B5EF4-FFF2-40B4-BE49-F238E27FC236}">
                <a16:creationId xmlns:a16="http://schemas.microsoft.com/office/drawing/2014/main" id="{35985152-BAC0-C136-AEC1-6BEAD276E716}"/>
              </a:ext>
            </a:extLst>
          </p:cNvPr>
          <p:cNvSpPr txBox="1"/>
          <p:nvPr/>
        </p:nvSpPr>
        <p:spPr>
          <a:xfrm>
            <a:off x="581331" y="1157611"/>
            <a:ext cx="3794589" cy="2031325"/>
          </a:xfrm>
          <a:prstGeom prst="rect">
            <a:avLst/>
          </a:prstGeom>
          <a:noFill/>
        </p:spPr>
        <p:txBody>
          <a:bodyPr wrap="square" rtlCol="0">
            <a:spAutoFit/>
          </a:bodyPr>
          <a:lstStyle/>
          <a:p>
            <a:r>
              <a:rPr lang="en-IN" b="1" dirty="0">
                <a:latin typeface="Sitka Heading Semibold" pitchFamily="2" charset="0"/>
              </a:rPr>
              <a:t>Joseph Stiglitz</a:t>
            </a:r>
            <a:r>
              <a:rPr lang="en-IN" dirty="0">
                <a:latin typeface="Sitka Heading Semibold" pitchFamily="2" charset="0"/>
              </a:rPr>
              <a:t>: Stiglitz viewed globalization as the integration of markets, technology, and communication across borders, often critiquing its unequal benefits and the exploitation of weaker nations by stronger economies.</a:t>
            </a:r>
          </a:p>
        </p:txBody>
      </p:sp>
      <p:sp>
        <p:nvSpPr>
          <p:cNvPr id="6" name="TextBox 5">
            <a:extLst>
              <a:ext uri="{FF2B5EF4-FFF2-40B4-BE49-F238E27FC236}">
                <a16:creationId xmlns:a16="http://schemas.microsoft.com/office/drawing/2014/main" id="{8C64111A-67F5-6645-06A5-008B340AB101}"/>
              </a:ext>
            </a:extLst>
          </p:cNvPr>
          <p:cNvSpPr txBox="1"/>
          <p:nvPr/>
        </p:nvSpPr>
        <p:spPr>
          <a:xfrm rot="10800000" flipV="1">
            <a:off x="4500082" y="1828395"/>
            <a:ext cx="4058293" cy="2031325"/>
          </a:xfrm>
          <a:prstGeom prst="rect">
            <a:avLst/>
          </a:prstGeom>
          <a:noFill/>
        </p:spPr>
        <p:txBody>
          <a:bodyPr wrap="square" rtlCol="0">
            <a:spAutoFit/>
          </a:bodyPr>
          <a:lstStyle/>
          <a:p>
            <a:r>
              <a:rPr lang="en-IN" b="1" dirty="0">
                <a:latin typeface="Sitka Heading Semibold" pitchFamily="2" charset="0"/>
              </a:rPr>
              <a:t>Paul Krugman</a:t>
            </a:r>
            <a:r>
              <a:rPr lang="en-IN" dirty="0">
                <a:latin typeface="Sitka Heading Semibold" pitchFamily="2" charset="0"/>
              </a:rPr>
              <a:t>: Krugman emphasizes globalization as increased trade and economic integration, driven by comparative advantage and specialization, but acknowledges concerns like income inequality and </a:t>
            </a:r>
            <a:r>
              <a:rPr lang="en-IN" dirty="0" err="1">
                <a:latin typeface="Sitka Heading Semibold" pitchFamily="2" charset="0"/>
              </a:rPr>
              <a:t>labor</a:t>
            </a:r>
            <a:r>
              <a:rPr lang="en-IN" dirty="0">
                <a:latin typeface="Sitka Heading Semibold" pitchFamily="2" charset="0"/>
              </a:rPr>
              <a:t> displacement</a:t>
            </a:r>
          </a:p>
        </p:txBody>
      </p:sp>
      <p:sp>
        <p:nvSpPr>
          <p:cNvPr id="7" name="TextBox 6">
            <a:extLst>
              <a:ext uri="{FF2B5EF4-FFF2-40B4-BE49-F238E27FC236}">
                <a16:creationId xmlns:a16="http://schemas.microsoft.com/office/drawing/2014/main" id="{3306852A-FEE7-E3A4-85CA-07736E56AB09}"/>
              </a:ext>
            </a:extLst>
          </p:cNvPr>
          <p:cNvSpPr txBox="1"/>
          <p:nvPr/>
        </p:nvSpPr>
        <p:spPr>
          <a:xfrm>
            <a:off x="8342616" y="951231"/>
            <a:ext cx="3637051" cy="2031325"/>
          </a:xfrm>
          <a:prstGeom prst="rect">
            <a:avLst/>
          </a:prstGeom>
          <a:noFill/>
        </p:spPr>
        <p:txBody>
          <a:bodyPr wrap="square" rtlCol="0">
            <a:spAutoFit/>
          </a:bodyPr>
          <a:lstStyle/>
          <a:p>
            <a:r>
              <a:rPr lang="en-IN" b="1" dirty="0">
                <a:latin typeface="Sitka Heading Semibold" pitchFamily="2" charset="0"/>
              </a:rPr>
              <a:t>Amartya Sen</a:t>
            </a:r>
            <a:r>
              <a:rPr lang="en-IN" dirty="0">
                <a:latin typeface="Sitka Heading Semibold" pitchFamily="2" charset="0"/>
              </a:rPr>
              <a:t>: Sen sees globalization as a historical process of interconnectedness that fosters cultural, social, and economic exchanges, but stresses the need for inclusive policies to ensure equitable benefits</a:t>
            </a:r>
          </a:p>
        </p:txBody>
      </p:sp>
      <p:sp>
        <p:nvSpPr>
          <p:cNvPr id="8" name="TextBox 7">
            <a:extLst>
              <a:ext uri="{FF2B5EF4-FFF2-40B4-BE49-F238E27FC236}">
                <a16:creationId xmlns:a16="http://schemas.microsoft.com/office/drawing/2014/main" id="{90A4F4C6-62EF-AB9B-C313-1689C8604170}"/>
              </a:ext>
            </a:extLst>
          </p:cNvPr>
          <p:cNvSpPr txBox="1"/>
          <p:nvPr/>
        </p:nvSpPr>
        <p:spPr>
          <a:xfrm>
            <a:off x="424665" y="4324658"/>
            <a:ext cx="4191855" cy="1746607"/>
          </a:xfrm>
          <a:prstGeom prst="rect">
            <a:avLst/>
          </a:prstGeom>
          <a:noFill/>
        </p:spPr>
        <p:txBody>
          <a:bodyPr wrap="square" rtlCol="0">
            <a:spAutoFit/>
          </a:bodyPr>
          <a:lstStyle/>
          <a:p>
            <a:r>
              <a:rPr lang="en-IN" b="1" dirty="0">
                <a:latin typeface="Sitka Heading Semibold" pitchFamily="2" charset="0"/>
              </a:rPr>
              <a:t>Thomas Friedman</a:t>
            </a:r>
            <a:r>
              <a:rPr lang="en-IN" dirty="0">
                <a:latin typeface="Sitka Heading Semibold" pitchFamily="2" charset="0"/>
              </a:rPr>
              <a:t>: Friedman describes globalization as the flattening of the world through technological advances, allowing unprecedented connectivity and competition among nations and individuals.</a:t>
            </a:r>
          </a:p>
        </p:txBody>
      </p:sp>
      <p:sp>
        <p:nvSpPr>
          <p:cNvPr id="9" name="TextBox 8">
            <a:extLst>
              <a:ext uri="{FF2B5EF4-FFF2-40B4-BE49-F238E27FC236}">
                <a16:creationId xmlns:a16="http://schemas.microsoft.com/office/drawing/2014/main" id="{A9698D5F-53E9-C2FA-7ADA-37061A8798FA}"/>
              </a:ext>
            </a:extLst>
          </p:cNvPr>
          <p:cNvSpPr txBox="1"/>
          <p:nvPr/>
        </p:nvSpPr>
        <p:spPr>
          <a:xfrm>
            <a:off x="5157625" y="4396576"/>
            <a:ext cx="4191855" cy="1746607"/>
          </a:xfrm>
          <a:prstGeom prst="rect">
            <a:avLst/>
          </a:prstGeom>
          <a:noFill/>
        </p:spPr>
        <p:txBody>
          <a:bodyPr wrap="square" rtlCol="0">
            <a:spAutoFit/>
          </a:bodyPr>
          <a:lstStyle/>
          <a:p>
            <a:r>
              <a:rPr lang="en-IN" b="1" dirty="0">
                <a:latin typeface="Sitka Heading Semibold" pitchFamily="2" charset="0"/>
              </a:rPr>
              <a:t>David Ricardo</a:t>
            </a:r>
            <a:r>
              <a:rPr lang="en-IN" dirty="0">
                <a:latin typeface="Sitka Heading Semibold" pitchFamily="2" charset="0"/>
              </a:rPr>
              <a:t>: Although predating the term, Ricardo's theory of comparative advantage laid foundational ideas for globalization, advocating that free trade benefits nations by allowing them to specialize in efficient production.</a:t>
            </a:r>
          </a:p>
        </p:txBody>
      </p:sp>
    </p:spTree>
    <p:extLst>
      <p:ext uri="{BB962C8B-B14F-4D97-AF65-F5344CB8AC3E}">
        <p14:creationId xmlns:p14="http://schemas.microsoft.com/office/powerpoint/2010/main" val="738959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Subscription-based apps: How to set yourself for success">
            <a:extLst>
              <a:ext uri="{FF2B5EF4-FFF2-40B4-BE49-F238E27FC236}">
                <a16:creationId xmlns:a16="http://schemas.microsoft.com/office/drawing/2014/main" id="{5395AD0C-1691-C553-92C6-0DAFE948B6C3}"/>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95210" y="5131677"/>
            <a:ext cx="5798048" cy="18209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6" name="Picture 4" descr="India's FDI inflows fell 3% to $44 bn in FY24; manufacturing down 18% |  Economy &amp; Policy News - Business Standard">
            <a:extLst>
              <a:ext uri="{FF2B5EF4-FFF2-40B4-BE49-F238E27FC236}">
                <a16:creationId xmlns:a16="http://schemas.microsoft.com/office/drawing/2014/main" id="{BDC8F8F4-4829-0E2F-BD37-71A8AAA9BB6D}"/>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5897368" y="5075435"/>
            <a:ext cx="6294631" cy="18422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02ADAA9-3EBC-B020-18F9-358356426814}"/>
              </a:ext>
            </a:extLst>
          </p:cNvPr>
          <p:cNvSpPr>
            <a:spLocks noGrp="1"/>
          </p:cNvSpPr>
          <p:nvPr>
            <p:ph type="title"/>
          </p:nvPr>
        </p:nvSpPr>
        <p:spPr>
          <a:xfrm>
            <a:off x="0" y="118546"/>
            <a:ext cx="11887199" cy="682839"/>
          </a:xfrm>
        </p:spPr>
        <p:txBody>
          <a:bodyPr>
            <a:noAutofit/>
          </a:bodyPr>
          <a:lstStyle/>
          <a:p>
            <a:pPr algn="ctr"/>
            <a:r>
              <a:rPr lang="en-US" sz="2800" dirty="0">
                <a:solidFill>
                  <a:srgbClr val="002060"/>
                </a:solidFill>
                <a:latin typeface="Algerian" panose="04020705040A02060702" pitchFamily="82" charset="0"/>
              </a:rPr>
              <a:t>Globalization: Boosting Growth, and Empowering Innovation!</a:t>
            </a:r>
            <a:endParaRPr lang="en-IN" sz="2800" dirty="0">
              <a:solidFill>
                <a:srgbClr val="002060"/>
              </a:solidFill>
              <a:latin typeface="Algerian" panose="04020705040A02060702" pitchFamily="82" charset="0"/>
            </a:endParaRPr>
          </a:p>
        </p:txBody>
      </p:sp>
      <p:graphicFrame>
        <p:nvGraphicFramePr>
          <p:cNvPr id="4" name="Chart 3">
            <a:extLst>
              <a:ext uri="{FF2B5EF4-FFF2-40B4-BE49-F238E27FC236}">
                <a16:creationId xmlns:a16="http://schemas.microsoft.com/office/drawing/2014/main" id="{7999489F-8814-4F28-A6DE-01C9EADDA749}"/>
              </a:ext>
            </a:extLst>
          </p:cNvPr>
          <p:cNvGraphicFramePr/>
          <p:nvPr>
            <p:extLst>
              <p:ext uri="{D42A27DB-BD31-4B8C-83A1-F6EECF244321}">
                <p14:modId xmlns:p14="http://schemas.microsoft.com/office/powerpoint/2010/main" val="2137514005"/>
              </p:ext>
            </p:extLst>
          </p:nvPr>
        </p:nvGraphicFramePr>
        <p:xfrm>
          <a:off x="195210" y="857627"/>
          <a:ext cx="5496674" cy="42178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hart 4">
            <a:extLst>
              <a:ext uri="{FF2B5EF4-FFF2-40B4-BE49-F238E27FC236}">
                <a16:creationId xmlns:a16="http://schemas.microsoft.com/office/drawing/2014/main" id="{15A74DB6-F6BE-7788-8693-7F08D28C214D}"/>
              </a:ext>
            </a:extLst>
          </p:cNvPr>
          <p:cNvGraphicFramePr/>
          <p:nvPr>
            <p:extLst>
              <p:ext uri="{D42A27DB-BD31-4B8C-83A1-F6EECF244321}">
                <p14:modId xmlns:p14="http://schemas.microsoft.com/office/powerpoint/2010/main" val="3663736041"/>
              </p:ext>
            </p:extLst>
          </p:nvPr>
        </p:nvGraphicFramePr>
        <p:xfrm>
          <a:off x="5897368" y="867901"/>
          <a:ext cx="5893942" cy="4217808"/>
        </p:xfrm>
        <a:graphic>
          <a:graphicData uri="http://schemas.openxmlformats.org/drawingml/2006/chart">
            <c:chart xmlns:c="http://schemas.openxmlformats.org/drawingml/2006/chart" xmlns:r="http://schemas.openxmlformats.org/officeDocument/2006/relationships" r:id="rId6"/>
          </a:graphicData>
        </a:graphic>
      </p:graphicFrame>
      <p:sp>
        <p:nvSpPr>
          <p:cNvPr id="10" name="TextBox 9">
            <a:extLst>
              <a:ext uri="{FF2B5EF4-FFF2-40B4-BE49-F238E27FC236}">
                <a16:creationId xmlns:a16="http://schemas.microsoft.com/office/drawing/2014/main" id="{FD918854-33D8-1916-E5E3-925A8C2E5022}"/>
              </a:ext>
            </a:extLst>
          </p:cNvPr>
          <p:cNvSpPr txBox="1"/>
          <p:nvPr/>
        </p:nvSpPr>
        <p:spPr>
          <a:xfrm>
            <a:off x="5993258" y="5291192"/>
            <a:ext cx="5893942" cy="923330"/>
          </a:xfrm>
          <a:prstGeom prst="rect">
            <a:avLst/>
          </a:prstGeom>
          <a:noFill/>
        </p:spPr>
        <p:txBody>
          <a:bodyPr wrap="square" rtlCol="0">
            <a:spAutoFit/>
          </a:bodyPr>
          <a:lstStyle>
            <a:defPPr>
              <a:defRPr lang="en-US"/>
            </a:defPPr>
            <a:lvl1pPr>
              <a:defRPr>
                <a:effectLst/>
                <a:latin typeface="Times New Roman" panose="02020603050405020304" pitchFamily="18" charset="0"/>
                <a:ea typeface="Calibri" panose="020F0502020204030204" pitchFamily="34" charset="0"/>
              </a:defRPr>
            </a:lvl1pPr>
          </a:lstStyle>
          <a:p>
            <a:r>
              <a:rPr lang="en-IN" dirty="0"/>
              <a:t> </a:t>
            </a:r>
            <a:r>
              <a:rPr lang="en-IN" dirty="0">
                <a:latin typeface="Sitka Heading Semibold" pitchFamily="2" charset="0"/>
              </a:rPr>
              <a:t>The graph suggests that globalization has led to increased cross-border investments, with emerging markets becoming more attractive destinations for FDI.</a:t>
            </a:r>
          </a:p>
        </p:txBody>
      </p:sp>
      <p:sp>
        <p:nvSpPr>
          <p:cNvPr id="3" name="TextBox 2">
            <a:extLst>
              <a:ext uri="{FF2B5EF4-FFF2-40B4-BE49-F238E27FC236}">
                <a16:creationId xmlns:a16="http://schemas.microsoft.com/office/drawing/2014/main" id="{BE52F666-4584-32FA-5C1E-21D50A1D16C1}"/>
              </a:ext>
            </a:extLst>
          </p:cNvPr>
          <p:cNvSpPr txBox="1"/>
          <p:nvPr/>
        </p:nvSpPr>
        <p:spPr>
          <a:xfrm>
            <a:off x="844923" y="5218500"/>
            <a:ext cx="4521555" cy="1477328"/>
          </a:xfrm>
          <a:prstGeom prst="rect">
            <a:avLst/>
          </a:prstGeom>
          <a:noFill/>
        </p:spPr>
        <p:txBody>
          <a:bodyPr wrap="square" rtlCol="0">
            <a:spAutoFit/>
          </a:bodyPr>
          <a:lstStyle/>
          <a:p>
            <a:r>
              <a:rPr lang="en-IN" sz="1800" dirty="0">
                <a:effectLst/>
                <a:latin typeface="Sitka Heading Semibold" pitchFamily="2" charset="0"/>
                <a:ea typeface="Calibri" panose="020F0502020204030204" pitchFamily="34" charset="0"/>
              </a:rPr>
              <a:t> This trend reflects the spread of mobile technology and its integration into daily life in various regions, contributing to globalization by facilitating communication and connectivity. </a:t>
            </a:r>
            <a:endParaRPr lang="en-IN" dirty="0">
              <a:latin typeface="Sitka Heading Semibold" pitchFamily="2" charset="0"/>
            </a:endParaRPr>
          </a:p>
        </p:txBody>
      </p:sp>
    </p:spTree>
    <p:extLst>
      <p:ext uri="{BB962C8B-B14F-4D97-AF65-F5344CB8AC3E}">
        <p14:creationId xmlns:p14="http://schemas.microsoft.com/office/powerpoint/2010/main" val="3503457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Navigating the Future of International Trade: Insights from the EU's Open  Trade and Investment Strategy">
            <a:extLst>
              <a:ext uri="{FF2B5EF4-FFF2-40B4-BE49-F238E27FC236}">
                <a16:creationId xmlns:a16="http://schemas.microsoft.com/office/drawing/2014/main" id="{CCA8BB3F-51BD-188A-571B-CBCE7547B683}"/>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4392119"/>
            <a:ext cx="12192000" cy="24658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aphicFrame>
        <p:nvGraphicFramePr>
          <p:cNvPr id="6" name="Chart 5">
            <a:extLst>
              <a:ext uri="{FF2B5EF4-FFF2-40B4-BE49-F238E27FC236}">
                <a16:creationId xmlns:a16="http://schemas.microsoft.com/office/drawing/2014/main" id="{0D8FC952-69B5-8A57-0BEF-A0A16757E1CE}"/>
              </a:ext>
            </a:extLst>
          </p:cNvPr>
          <p:cNvGraphicFramePr/>
          <p:nvPr>
            <p:extLst>
              <p:ext uri="{D42A27DB-BD31-4B8C-83A1-F6EECF244321}">
                <p14:modId xmlns:p14="http://schemas.microsoft.com/office/powerpoint/2010/main" val="1036865705"/>
              </p:ext>
            </p:extLst>
          </p:nvPr>
        </p:nvGraphicFramePr>
        <p:xfrm>
          <a:off x="212334" y="92333"/>
          <a:ext cx="5364008" cy="429978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698B3919-1808-4F49-9365-9C1AD13CF334}"/>
              </a:ext>
            </a:extLst>
          </p:cNvPr>
          <p:cNvGraphicFramePr/>
          <p:nvPr>
            <p:extLst>
              <p:ext uri="{D42A27DB-BD31-4B8C-83A1-F6EECF244321}">
                <p14:modId xmlns:p14="http://schemas.microsoft.com/office/powerpoint/2010/main" val="619607059"/>
              </p:ext>
            </p:extLst>
          </p:nvPr>
        </p:nvGraphicFramePr>
        <p:xfrm>
          <a:off x="5831174" y="118915"/>
          <a:ext cx="5981077" cy="4273203"/>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1AB8DBEA-F15C-48F3-2826-66B8859BCE8F}"/>
              </a:ext>
            </a:extLst>
          </p:cNvPr>
          <p:cNvSpPr txBox="1"/>
          <p:nvPr/>
        </p:nvSpPr>
        <p:spPr>
          <a:xfrm>
            <a:off x="748387" y="4701730"/>
            <a:ext cx="11063864" cy="1846659"/>
          </a:xfrm>
          <a:prstGeom prst="rect">
            <a:avLst/>
          </a:prstGeom>
          <a:noFill/>
        </p:spPr>
        <p:txBody>
          <a:bodyPr wrap="square" rtlCol="0">
            <a:spAutoFit/>
          </a:bodyPr>
          <a:lstStyle/>
          <a:p>
            <a:r>
              <a:rPr lang="en-IN" sz="1900" dirty="0">
                <a:effectLst/>
                <a:latin typeface="Sitka Heading Semibold" pitchFamily="2" charset="0"/>
                <a:ea typeface="Calibri" panose="020F0502020204030204" pitchFamily="34" charset="0"/>
              </a:rPr>
              <a:t>These patterns reflect the rising integration of Emerging and Developing economies into global trade, with Developed economies maintaining a steady but less dynamic trade share compared to developing and emerging nations. shows the importance of remittances to each type of country. The graph suggests that globalization has facilitated increased migration and, consequently, a rise in remittances, particularly for emerging and developing countries. However, developed countries generally received lower remittances compared to emerging and developing countries. </a:t>
            </a:r>
            <a:endParaRPr lang="en-IN" sz="1900" dirty="0">
              <a:latin typeface="Sitka Heading Semibold" pitchFamily="2" charset="0"/>
            </a:endParaRPr>
          </a:p>
        </p:txBody>
      </p:sp>
    </p:spTree>
    <p:extLst>
      <p:ext uri="{BB962C8B-B14F-4D97-AF65-F5344CB8AC3E}">
        <p14:creationId xmlns:p14="http://schemas.microsoft.com/office/powerpoint/2010/main" val="3276098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itle&gt;From National to Global: The Journey of the Employability Test in  Bridging Skills Gaps Worldwide">
            <a:extLst>
              <a:ext uri="{FF2B5EF4-FFF2-40B4-BE49-F238E27FC236}">
                <a16:creationId xmlns:a16="http://schemas.microsoft.com/office/drawing/2014/main" id="{03D35838-2C35-3307-3EC8-27DBC6D8A02C}"/>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4645" b="47060"/>
          <a:stretch/>
        </p:blipFill>
        <p:spPr bwMode="auto">
          <a:xfrm>
            <a:off x="863617" y="4682852"/>
            <a:ext cx="11328383" cy="21751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a:extLst>
              <a:ext uri="{FF2B5EF4-FFF2-40B4-BE49-F238E27FC236}">
                <a16:creationId xmlns:a16="http://schemas.microsoft.com/office/drawing/2014/main" id="{FA33EAA2-C691-49EF-B92A-32CCFD91C0A7}"/>
              </a:ext>
            </a:extLst>
          </p:cNvPr>
          <p:cNvGraphicFramePr/>
          <p:nvPr>
            <p:extLst>
              <p:ext uri="{D42A27DB-BD31-4B8C-83A1-F6EECF244321}">
                <p14:modId xmlns:p14="http://schemas.microsoft.com/office/powerpoint/2010/main" val="1414684971"/>
              </p:ext>
            </p:extLst>
          </p:nvPr>
        </p:nvGraphicFramePr>
        <p:xfrm>
          <a:off x="123023" y="706753"/>
          <a:ext cx="5972977" cy="39760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60C7ECBD-17D2-4CC5-9521-C31A4E958B19}"/>
              </a:ext>
            </a:extLst>
          </p:cNvPr>
          <p:cNvGraphicFramePr/>
          <p:nvPr>
            <p:extLst>
              <p:ext uri="{D42A27DB-BD31-4B8C-83A1-F6EECF244321}">
                <p14:modId xmlns:p14="http://schemas.microsoft.com/office/powerpoint/2010/main" val="2477190766"/>
              </p:ext>
            </p:extLst>
          </p:nvPr>
        </p:nvGraphicFramePr>
        <p:xfrm>
          <a:off x="6145793" y="706753"/>
          <a:ext cx="5750370" cy="4111826"/>
        </p:xfrm>
        <a:graphic>
          <a:graphicData uri="http://schemas.openxmlformats.org/drawingml/2006/chart">
            <c:chart xmlns:c="http://schemas.openxmlformats.org/drawingml/2006/chart" xmlns:r="http://schemas.openxmlformats.org/officeDocument/2006/relationships" r:id="rId4"/>
          </a:graphicData>
        </a:graphic>
      </p:graphicFrame>
      <p:sp>
        <p:nvSpPr>
          <p:cNvPr id="6" name="Title 1">
            <a:extLst>
              <a:ext uri="{FF2B5EF4-FFF2-40B4-BE49-F238E27FC236}">
                <a16:creationId xmlns:a16="http://schemas.microsoft.com/office/drawing/2014/main" id="{01F56A4C-9C7F-0898-B798-13FA35AF7EEE}"/>
              </a:ext>
            </a:extLst>
          </p:cNvPr>
          <p:cNvSpPr>
            <a:spLocks noGrp="1"/>
          </p:cNvSpPr>
          <p:nvPr>
            <p:ph type="title"/>
          </p:nvPr>
        </p:nvSpPr>
        <p:spPr>
          <a:xfrm>
            <a:off x="1" y="159642"/>
            <a:ext cx="12192000" cy="682839"/>
          </a:xfrm>
        </p:spPr>
        <p:txBody>
          <a:bodyPr>
            <a:noAutofit/>
          </a:bodyPr>
          <a:lstStyle/>
          <a:p>
            <a:pPr algn="ctr"/>
            <a:r>
              <a:rPr lang="en-IN" sz="2800" dirty="0">
                <a:solidFill>
                  <a:srgbClr val="002060"/>
                </a:solidFill>
                <a:latin typeface="Algerian" panose="04020705040A02060702" pitchFamily="82" charset="0"/>
              </a:rPr>
              <a:t>Does Globalization Truly Bridge the Gaps or Widen the Divides?</a:t>
            </a:r>
          </a:p>
        </p:txBody>
      </p:sp>
      <p:sp>
        <p:nvSpPr>
          <p:cNvPr id="8" name="TextBox 7">
            <a:extLst>
              <a:ext uri="{FF2B5EF4-FFF2-40B4-BE49-F238E27FC236}">
                <a16:creationId xmlns:a16="http://schemas.microsoft.com/office/drawing/2014/main" id="{84058985-58A6-3D91-BEF3-D2FDB436FEF7}"/>
              </a:ext>
            </a:extLst>
          </p:cNvPr>
          <p:cNvSpPr txBox="1"/>
          <p:nvPr/>
        </p:nvSpPr>
        <p:spPr>
          <a:xfrm>
            <a:off x="347340" y="4851867"/>
            <a:ext cx="11844660" cy="1846659"/>
          </a:xfrm>
          <a:prstGeom prst="rect">
            <a:avLst/>
          </a:prstGeom>
          <a:noFill/>
        </p:spPr>
        <p:txBody>
          <a:bodyPr wrap="square" rtlCol="0">
            <a:spAutoFit/>
          </a:bodyPr>
          <a:lstStyle/>
          <a:p>
            <a:r>
              <a:rPr lang="en-IN" sz="1900" dirty="0">
                <a:latin typeface="Sitka Heading Semibold" pitchFamily="2" charset="0"/>
              </a:rPr>
              <a:t>Developing countries have the lowest unemployment rates due to prevalent informal employment, while emerging economies face high, volatile rates from structural and economic vulnerabilities. Developed economies maintain moderate, stable unemployment through robust </a:t>
            </a:r>
            <a:r>
              <a:rPr lang="en-IN" sz="1900" dirty="0" err="1">
                <a:latin typeface="Sitka Heading Semibold" pitchFamily="2" charset="0"/>
              </a:rPr>
              <a:t>labor</a:t>
            </a:r>
            <a:r>
              <a:rPr lang="en-IN" sz="1900" dirty="0">
                <a:latin typeface="Sitka Heading Semibold" pitchFamily="2" charset="0"/>
              </a:rPr>
              <a:t> systems. Income inequality, measured by the GINI index, is lowest in developing countries due to uniformly low incomes. Emerging and developed economies show higher inequality, driven by globalization favouring wealthier groups, with rapid growth outpacing inclusive policies in emerging markets and widening income gaps in developed nations.</a:t>
            </a:r>
          </a:p>
        </p:txBody>
      </p:sp>
    </p:spTree>
    <p:extLst>
      <p:ext uri="{BB962C8B-B14F-4D97-AF65-F5344CB8AC3E}">
        <p14:creationId xmlns:p14="http://schemas.microsoft.com/office/powerpoint/2010/main" val="1669392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ir Pollution - Civilsdaily">
            <a:extLst>
              <a:ext uri="{FF2B5EF4-FFF2-40B4-BE49-F238E27FC236}">
                <a16:creationId xmlns:a16="http://schemas.microsoft.com/office/drawing/2014/main" id="{03D35E6B-A3E9-E9FC-5E45-0C6625F99745}"/>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 y="4458938"/>
            <a:ext cx="12191999" cy="23990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ADC775-95F0-9B62-28A9-40ADFAB016B1}"/>
              </a:ext>
            </a:extLst>
          </p:cNvPr>
          <p:cNvSpPr>
            <a:spLocks noGrp="1"/>
          </p:cNvSpPr>
          <p:nvPr>
            <p:ph type="title"/>
          </p:nvPr>
        </p:nvSpPr>
        <p:spPr>
          <a:xfrm>
            <a:off x="-164894" y="94327"/>
            <a:ext cx="12356892" cy="816403"/>
          </a:xfrm>
        </p:spPr>
        <p:txBody>
          <a:bodyPr>
            <a:normAutofit fontScale="90000"/>
          </a:bodyPr>
          <a:lstStyle/>
          <a:p>
            <a:pPr algn="ctr"/>
            <a:r>
              <a:rPr lang="en-IN" sz="3600" dirty="0">
                <a:solidFill>
                  <a:schemeClr val="tx1"/>
                </a:solidFill>
                <a:latin typeface="Algerian" panose="04020705040A02060702" pitchFamily="82" charset="0"/>
              </a:rPr>
              <a:t>How does globalization impact environmental                            sustainability?</a:t>
            </a:r>
          </a:p>
        </p:txBody>
      </p:sp>
      <p:sp>
        <p:nvSpPr>
          <p:cNvPr id="4" name="TextBox 3">
            <a:extLst>
              <a:ext uri="{FF2B5EF4-FFF2-40B4-BE49-F238E27FC236}">
                <a16:creationId xmlns:a16="http://schemas.microsoft.com/office/drawing/2014/main" id="{D12C0B36-107C-5594-BFA9-DC32ED35B97D}"/>
              </a:ext>
            </a:extLst>
          </p:cNvPr>
          <p:cNvSpPr txBox="1"/>
          <p:nvPr/>
        </p:nvSpPr>
        <p:spPr>
          <a:xfrm>
            <a:off x="119920" y="4549676"/>
            <a:ext cx="12072079" cy="2139047"/>
          </a:xfrm>
          <a:prstGeom prst="rect">
            <a:avLst/>
          </a:prstGeom>
          <a:noFill/>
        </p:spPr>
        <p:txBody>
          <a:bodyPr wrap="square" rtlCol="0">
            <a:spAutoFit/>
          </a:bodyPr>
          <a:lstStyle/>
          <a:p>
            <a:r>
              <a:rPr lang="en-IN" sz="1900" dirty="0">
                <a:latin typeface="Sitka Heading Semibold" pitchFamily="2" charset="0"/>
              </a:rPr>
              <a:t>Globalization can drive environmental degradation but also promote green technology and global cooperation (Frankel, 2009). However, weak environmental regulations in developing countries often lead to resource exploitation and pollution, highlighting significant environmental costs despite economic gains (</a:t>
            </a:r>
            <a:r>
              <a:rPr lang="en-IN" sz="1900" dirty="0" err="1">
                <a:latin typeface="Sitka Heading Semibold" pitchFamily="2" charset="0"/>
              </a:rPr>
              <a:t>Dinda</a:t>
            </a:r>
            <a:r>
              <a:rPr lang="en-IN" sz="1900" dirty="0">
                <a:latin typeface="Sitka Heading Semibold" pitchFamily="2" charset="0"/>
              </a:rPr>
              <a:t>, 2004).</a:t>
            </a:r>
          </a:p>
          <a:p>
            <a:r>
              <a:rPr lang="en-IN" sz="1900" dirty="0">
                <a:latin typeface="Sitka Heading Semibold" pitchFamily="2" charset="0"/>
              </a:rPr>
              <a:t>The first scatterplot(</a:t>
            </a:r>
            <a:r>
              <a:rPr lang="en-IN" sz="1900" i="1" dirty="0">
                <a:latin typeface="Sitka Heading Semibold" pitchFamily="2" charset="0"/>
              </a:rPr>
              <a:t>left</a:t>
            </a:r>
            <a:r>
              <a:rPr lang="en-IN" sz="1900" dirty="0">
                <a:latin typeface="Sitka Heading Semibold" pitchFamily="2" charset="0"/>
              </a:rPr>
              <a:t>) demonstrates that as globalization increases, deforestation rates also rise, driven by the global demand for agricultural products, timber, and land for industrial expansion. Similarly, the second scatterplot(</a:t>
            </a:r>
            <a:r>
              <a:rPr lang="en-IN" sz="1900" i="1" dirty="0">
                <a:latin typeface="Sitka Heading Semibold" pitchFamily="2" charset="0"/>
              </a:rPr>
              <a:t>right</a:t>
            </a:r>
            <a:r>
              <a:rPr lang="en-IN" sz="1900" dirty="0">
                <a:latin typeface="Sitka Heading Semibold" pitchFamily="2" charset="0"/>
              </a:rPr>
              <a:t>) shows a positive relationship between globalization and CO₂ emissions, reflecting increased industrial activity, transportation, and energy use associated with global trade and economic integration.</a:t>
            </a:r>
          </a:p>
        </p:txBody>
      </p:sp>
      <p:graphicFrame>
        <p:nvGraphicFramePr>
          <p:cNvPr id="7" name="Chart 6">
            <a:extLst>
              <a:ext uri="{FF2B5EF4-FFF2-40B4-BE49-F238E27FC236}">
                <a16:creationId xmlns:a16="http://schemas.microsoft.com/office/drawing/2014/main" id="{142D7F28-0BB4-4AB3-9B93-2F31BABA22F3}"/>
              </a:ext>
            </a:extLst>
          </p:cNvPr>
          <p:cNvGraphicFramePr/>
          <p:nvPr>
            <p:extLst>
              <p:ext uri="{D42A27DB-BD31-4B8C-83A1-F6EECF244321}">
                <p14:modId xmlns:p14="http://schemas.microsoft.com/office/powerpoint/2010/main" val="2870422166"/>
              </p:ext>
            </p:extLst>
          </p:nvPr>
        </p:nvGraphicFramePr>
        <p:xfrm>
          <a:off x="237710" y="999872"/>
          <a:ext cx="5524073" cy="33699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D74961B7-786B-427C-998E-6946F98C84FB}"/>
              </a:ext>
            </a:extLst>
          </p:cNvPr>
          <p:cNvGraphicFramePr/>
          <p:nvPr>
            <p:extLst>
              <p:ext uri="{D42A27DB-BD31-4B8C-83A1-F6EECF244321}">
                <p14:modId xmlns:p14="http://schemas.microsoft.com/office/powerpoint/2010/main" val="2107236833"/>
              </p:ext>
            </p:extLst>
          </p:nvPr>
        </p:nvGraphicFramePr>
        <p:xfrm>
          <a:off x="5761783" y="1045241"/>
          <a:ext cx="5761782" cy="336992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77883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90980-CFFB-AEDC-C775-78DDD4B93395}"/>
              </a:ext>
            </a:extLst>
          </p:cNvPr>
          <p:cNvSpPr>
            <a:spLocks noGrp="1"/>
          </p:cNvSpPr>
          <p:nvPr>
            <p:ph type="title"/>
          </p:nvPr>
        </p:nvSpPr>
        <p:spPr>
          <a:xfrm>
            <a:off x="786107" y="2529590"/>
            <a:ext cx="8596668" cy="1320800"/>
          </a:xfrm>
        </p:spPr>
        <p:txBody>
          <a:bodyPr/>
          <a:lstStyle/>
          <a:p>
            <a:r>
              <a:rPr lang="en-IN" dirty="0">
                <a:solidFill>
                  <a:schemeClr val="accent2">
                    <a:lumMod val="50000"/>
                  </a:schemeClr>
                </a:solidFill>
                <a:latin typeface="Algerian" panose="04020705040A02060702" pitchFamily="82" charset="0"/>
              </a:rPr>
              <a:t>Results and findings based on the regression analysis carried out</a:t>
            </a:r>
          </a:p>
        </p:txBody>
      </p:sp>
      <p:sp>
        <p:nvSpPr>
          <p:cNvPr id="4" name="Arrow: Right 3">
            <a:extLst>
              <a:ext uri="{FF2B5EF4-FFF2-40B4-BE49-F238E27FC236}">
                <a16:creationId xmlns:a16="http://schemas.microsoft.com/office/drawing/2014/main" id="{23AB9DFD-F54B-900E-5292-69651AC2BECF}"/>
              </a:ext>
            </a:extLst>
          </p:cNvPr>
          <p:cNvSpPr/>
          <p:nvPr/>
        </p:nvSpPr>
        <p:spPr>
          <a:xfrm>
            <a:off x="2893102" y="4227226"/>
            <a:ext cx="4347147" cy="7195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16663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7FA98-036D-536F-7687-55FE71B505F6}"/>
              </a:ext>
            </a:extLst>
          </p:cNvPr>
          <p:cNvPicPr>
            <a:picLocks noChangeAspect="1"/>
          </p:cNvPicPr>
          <p:nvPr/>
        </p:nvPicPr>
        <p:blipFill>
          <a:blip r:embed="rId2">
            <a:alphaModFix amt="20000"/>
          </a:blip>
          <a:stretch>
            <a:fillRect/>
          </a:stretch>
        </p:blipFill>
        <p:spPr>
          <a:xfrm>
            <a:off x="0" y="0"/>
            <a:ext cx="10388184" cy="6812678"/>
          </a:xfrm>
          <a:prstGeom prst="rect">
            <a:avLst/>
          </a:prstGeom>
        </p:spPr>
      </p:pic>
      <p:sp>
        <p:nvSpPr>
          <p:cNvPr id="7" name="TextBox 6">
            <a:extLst>
              <a:ext uri="{FF2B5EF4-FFF2-40B4-BE49-F238E27FC236}">
                <a16:creationId xmlns:a16="http://schemas.microsoft.com/office/drawing/2014/main" id="{D551A9AC-A099-75EC-3C97-95263B4CC4BE}"/>
              </a:ext>
            </a:extLst>
          </p:cNvPr>
          <p:cNvSpPr txBox="1"/>
          <p:nvPr/>
        </p:nvSpPr>
        <p:spPr>
          <a:xfrm>
            <a:off x="333957" y="5230081"/>
            <a:ext cx="11748452" cy="1200329"/>
          </a:xfrm>
          <a:prstGeom prst="rect">
            <a:avLst/>
          </a:prstGeom>
          <a:noFill/>
        </p:spPr>
        <p:txBody>
          <a:bodyPr wrap="square" rtlCol="0">
            <a:spAutoFit/>
          </a:bodyPr>
          <a:lstStyle/>
          <a:p>
            <a:r>
              <a:rPr lang="en-US" dirty="0">
                <a:latin typeface="Sitka Heading Semibold" pitchFamily="2" charset="0"/>
              </a:rPr>
              <a:t>By plotting the HDI data over the years after the offset of globalization, we see a pretty decent upward trend of HDI along the years for both developing and emerging countries for the pre covid period. While the developed country already has a very high HDI and is stable throughout the years. We have further analyzed the association of HDI with several economic variables which were important after globalization to confirm our hypothesis.  </a:t>
            </a:r>
            <a:endParaRPr lang="en-IN" dirty="0">
              <a:latin typeface="Sitka Heading Semibold" pitchFamily="2" charset="0"/>
            </a:endParaRPr>
          </a:p>
        </p:txBody>
      </p:sp>
      <p:sp>
        <p:nvSpPr>
          <p:cNvPr id="8" name="TextBox 7">
            <a:extLst>
              <a:ext uri="{FF2B5EF4-FFF2-40B4-BE49-F238E27FC236}">
                <a16:creationId xmlns:a16="http://schemas.microsoft.com/office/drawing/2014/main" id="{6191F96B-00F8-1664-F29E-4787AC25F888}"/>
              </a:ext>
            </a:extLst>
          </p:cNvPr>
          <p:cNvSpPr txBox="1"/>
          <p:nvPr/>
        </p:nvSpPr>
        <p:spPr>
          <a:xfrm>
            <a:off x="220942" y="891438"/>
            <a:ext cx="4798032" cy="2250103"/>
          </a:xfrm>
          <a:prstGeom prst="rect">
            <a:avLst/>
          </a:prstGeom>
          <a:noFill/>
        </p:spPr>
        <p:txBody>
          <a:bodyPr wrap="square" rtlCol="0">
            <a:spAutoFit/>
          </a:bodyPr>
          <a:lstStyle/>
          <a:p>
            <a:pPr>
              <a:lnSpc>
                <a:spcPct val="107000"/>
              </a:lnSpc>
              <a:spcAft>
                <a:spcPts val="800"/>
              </a:spcAft>
            </a:pPr>
            <a:r>
              <a:rPr lang="en-US" i="1" dirty="0">
                <a:latin typeface="Sitka Heading Semibold" pitchFamily="2" charset="0"/>
              </a:rPr>
              <a:t>Research hypothesis</a:t>
            </a:r>
            <a:r>
              <a:rPr lang="en-US" dirty="0">
                <a:latin typeface="Sitka Heading Semibold" pitchFamily="2" charset="0"/>
              </a:rPr>
              <a:t>: Factors like Trade ,FDI, GDPPC, ICT services export and remittances received is likely to have a positive effect on human development across the countries especially for on the lower and lower middle income countries.</a:t>
            </a:r>
          </a:p>
          <a:p>
            <a:endParaRPr lang="en-IN" dirty="0">
              <a:latin typeface="Sitka Heading Semibold" pitchFamily="2" charset="0"/>
            </a:endParaRPr>
          </a:p>
        </p:txBody>
      </p:sp>
      <p:sp>
        <p:nvSpPr>
          <p:cNvPr id="9" name="TextBox 8">
            <a:extLst>
              <a:ext uri="{FF2B5EF4-FFF2-40B4-BE49-F238E27FC236}">
                <a16:creationId xmlns:a16="http://schemas.microsoft.com/office/drawing/2014/main" id="{1778E6C1-D626-E44F-553E-244B66B2D27B}"/>
              </a:ext>
            </a:extLst>
          </p:cNvPr>
          <p:cNvSpPr txBox="1"/>
          <p:nvPr/>
        </p:nvSpPr>
        <p:spPr>
          <a:xfrm>
            <a:off x="294526" y="3211942"/>
            <a:ext cx="4798032" cy="1323439"/>
          </a:xfrm>
          <a:prstGeom prst="rect">
            <a:avLst/>
          </a:prstGeom>
          <a:noFill/>
        </p:spPr>
        <p:txBody>
          <a:bodyPr wrap="square" rtlCol="0">
            <a:spAutoFit/>
          </a:bodyPr>
          <a:lstStyle/>
          <a:p>
            <a:r>
              <a:rPr lang="en-IN" sz="1600" i="1" dirty="0">
                <a:effectLst/>
                <a:ea typeface="Calibri" panose="020F0502020204030204" pitchFamily="34" charset="0"/>
                <a:cs typeface="Times New Roman" panose="02020603050405020304" pitchFamily="18" charset="0"/>
              </a:rPr>
              <a:t>The Human Development Index (HDI) measures a country's average achievements in human development across three dimensions: health, education, and standard of living. HDI =  (Health Index *Education Index *Income Index)^(⅓).</a:t>
            </a:r>
            <a:endParaRPr lang="en-IN" sz="1600" i="1" dirty="0"/>
          </a:p>
        </p:txBody>
      </p:sp>
      <p:sp>
        <p:nvSpPr>
          <p:cNvPr id="10" name="TextBox 9">
            <a:extLst>
              <a:ext uri="{FF2B5EF4-FFF2-40B4-BE49-F238E27FC236}">
                <a16:creationId xmlns:a16="http://schemas.microsoft.com/office/drawing/2014/main" id="{B7DA3867-3304-9C0A-F7EE-1495FE30C746}"/>
              </a:ext>
            </a:extLst>
          </p:cNvPr>
          <p:cNvSpPr txBox="1"/>
          <p:nvPr/>
        </p:nvSpPr>
        <p:spPr>
          <a:xfrm>
            <a:off x="-3425" y="163740"/>
            <a:ext cx="11974483" cy="461665"/>
          </a:xfrm>
          <a:prstGeom prst="rect">
            <a:avLst/>
          </a:prstGeom>
          <a:noFill/>
        </p:spPr>
        <p:txBody>
          <a:bodyPr wrap="square" rtlCol="0">
            <a:spAutoFit/>
          </a:bodyPr>
          <a:lstStyle/>
          <a:p>
            <a:pPr algn="ctr"/>
            <a:r>
              <a:rPr lang="en-IN" sz="2400" u="sng" dirty="0">
                <a:latin typeface="Algerian" panose="04020705040A02060702" pitchFamily="82" charset="0"/>
              </a:rPr>
              <a:t>STUDY 1: Impact of Economic Globalisation on Social Life, measured by HDI</a:t>
            </a:r>
          </a:p>
        </p:txBody>
      </p:sp>
      <p:sp>
        <p:nvSpPr>
          <p:cNvPr id="2" name="AutoShape 2" descr="Impact of Social Media Globalization on Businesses | ICUC">
            <a:extLst>
              <a:ext uri="{FF2B5EF4-FFF2-40B4-BE49-F238E27FC236}">
                <a16:creationId xmlns:a16="http://schemas.microsoft.com/office/drawing/2014/main" id="{68099F2E-6524-6CE0-6577-103D80BA21CA}"/>
              </a:ext>
            </a:extLst>
          </p:cNvPr>
          <p:cNvSpPr>
            <a:spLocks noChangeAspect="1" noChangeArrowheads="1"/>
          </p:cNvSpPr>
          <p:nvPr/>
        </p:nvSpPr>
        <p:spPr bwMode="auto">
          <a:xfrm>
            <a:off x="5967217" y="3124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Globalization: the pros and cons, &amp; the future of an interconnected (or  disconnected) world - Lokalise Blog">
            <a:extLst>
              <a:ext uri="{FF2B5EF4-FFF2-40B4-BE49-F238E27FC236}">
                <a16:creationId xmlns:a16="http://schemas.microsoft.com/office/drawing/2014/main" id="{4CDF2083-E6AB-12DB-E79F-1B50E3A3FB1C}"/>
              </a:ext>
            </a:extLst>
          </p:cNvPr>
          <p:cNvSpPr>
            <a:spLocks noChangeAspect="1" noChangeArrowheads="1"/>
          </p:cNvSpPr>
          <p:nvPr/>
        </p:nvSpPr>
        <p:spPr bwMode="auto">
          <a:xfrm>
            <a:off x="2693542" y="37212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aphicFrame>
        <p:nvGraphicFramePr>
          <p:cNvPr id="12" name="Chart 11">
            <a:extLst>
              <a:ext uri="{FF2B5EF4-FFF2-40B4-BE49-F238E27FC236}">
                <a16:creationId xmlns:a16="http://schemas.microsoft.com/office/drawing/2014/main" id="{75FBBF16-3BEE-49AD-980A-084D0DB55A26}"/>
              </a:ext>
            </a:extLst>
          </p:cNvPr>
          <p:cNvGraphicFramePr>
            <a:graphicFrameLocks/>
          </p:cNvGraphicFramePr>
          <p:nvPr>
            <p:extLst>
              <p:ext uri="{D42A27DB-BD31-4B8C-83A1-F6EECF244321}">
                <p14:modId xmlns:p14="http://schemas.microsoft.com/office/powerpoint/2010/main" val="3186611196"/>
              </p:ext>
            </p:extLst>
          </p:nvPr>
        </p:nvGraphicFramePr>
        <p:xfrm>
          <a:off x="5209083" y="789145"/>
          <a:ext cx="6378314" cy="43386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48047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52EE86-3A5B-0614-A8B2-122B8594C6A3}"/>
              </a:ext>
            </a:extLst>
          </p:cNvPr>
          <p:cNvPicPr>
            <a:picLocks noChangeAspect="1"/>
          </p:cNvPicPr>
          <p:nvPr/>
        </p:nvPicPr>
        <p:blipFill>
          <a:blip r:embed="rId2">
            <a:alphaModFix amt="35000"/>
          </a:blip>
          <a:stretch>
            <a:fillRect/>
          </a:stretch>
        </p:blipFill>
        <p:spPr>
          <a:xfrm>
            <a:off x="-12630" y="0"/>
            <a:ext cx="8901798" cy="6857999"/>
          </a:xfrm>
          <a:prstGeom prst="rect">
            <a:avLst/>
          </a:prstGeom>
          <a:ln>
            <a:noFill/>
          </a:ln>
          <a:effectLst>
            <a:softEdge rad="112500"/>
          </a:effectLst>
        </p:spPr>
      </p:pic>
      <p:pic>
        <p:nvPicPr>
          <p:cNvPr id="5" name="Picture 4">
            <a:extLst>
              <a:ext uri="{FF2B5EF4-FFF2-40B4-BE49-F238E27FC236}">
                <a16:creationId xmlns:a16="http://schemas.microsoft.com/office/drawing/2014/main" id="{90F78A67-2132-D564-E6DF-BF7FA99DA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8798" y="74727"/>
            <a:ext cx="5295767" cy="6021038"/>
          </a:xfrm>
          <a:prstGeom prst="rect">
            <a:avLst/>
          </a:prstGeom>
          <a:ln>
            <a:solidFill>
              <a:schemeClr val="tx2">
                <a:lumMod val="50000"/>
              </a:schemeClr>
            </a:solidFill>
          </a:ln>
        </p:spPr>
      </p:pic>
      <p:sp>
        <p:nvSpPr>
          <p:cNvPr id="6" name="TextBox 5">
            <a:extLst>
              <a:ext uri="{FF2B5EF4-FFF2-40B4-BE49-F238E27FC236}">
                <a16:creationId xmlns:a16="http://schemas.microsoft.com/office/drawing/2014/main" id="{87A36476-3E1C-955A-3FC8-81F5F445D21E}"/>
              </a:ext>
            </a:extLst>
          </p:cNvPr>
          <p:cNvSpPr txBox="1"/>
          <p:nvPr/>
        </p:nvSpPr>
        <p:spPr>
          <a:xfrm>
            <a:off x="7480093" y="6178154"/>
            <a:ext cx="4269502"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 10% LOS    ** 5% LOS     ***1% LOS</a:t>
            </a:r>
            <a:endParaRPr lang="en-IN" sz="12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53E6F91-F76B-3317-A9F7-F4D4E36E2985}"/>
              </a:ext>
            </a:extLst>
          </p:cNvPr>
          <p:cNvSpPr txBox="1"/>
          <p:nvPr/>
        </p:nvSpPr>
        <p:spPr>
          <a:xfrm>
            <a:off x="65604" y="74727"/>
            <a:ext cx="6694960" cy="7109639"/>
          </a:xfrm>
          <a:prstGeom prst="rect">
            <a:avLst/>
          </a:prstGeom>
          <a:noFill/>
        </p:spPr>
        <p:txBody>
          <a:bodyPr wrap="square" rtlCol="0">
            <a:spAutoFit/>
          </a:bodyPr>
          <a:lstStyle/>
          <a:p>
            <a:pPr marL="285750" indent="-285750">
              <a:buFont typeface="Arial" panose="020B0604020202020204" pitchFamily="34" charset="0"/>
              <a:buChar char="•"/>
            </a:pPr>
            <a:r>
              <a:rPr lang="en-IN" sz="1900" dirty="0">
                <a:latin typeface="Sitka Heading Semibold" pitchFamily="2" charset="0"/>
              </a:rPr>
              <a:t>The regression analysis suggests that while globalization has facilitated international exchanges for many low-income countries, trade flows have a less significant impact on their HDI compared to countries in other income groups.</a:t>
            </a:r>
            <a:br>
              <a:rPr lang="en-IN" sz="1900" dirty="0">
                <a:latin typeface="Sitka Heading Semibold" pitchFamily="2" charset="0"/>
              </a:rPr>
            </a:br>
            <a:endParaRPr lang="en-IN" sz="1900" dirty="0">
              <a:latin typeface="Sitka Heading Semibold" pitchFamily="2" charset="0"/>
            </a:endParaRPr>
          </a:p>
          <a:p>
            <a:pPr marL="285750" indent="-285750">
              <a:buFont typeface="Arial" panose="020B0604020202020204" pitchFamily="34" charset="0"/>
              <a:buChar char="•"/>
            </a:pPr>
            <a:r>
              <a:rPr lang="en-IN" sz="1900" dirty="0">
                <a:latin typeface="Sitka Heading Semibold" pitchFamily="2" charset="0"/>
              </a:rPr>
              <a:t>FDI seems to have no major role in boosting HDI for the lower income countries but somewhat does little effect on the higher income countries.</a:t>
            </a:r>
            <a:br>
              <a:rPr lang="en-IN" sz="1900" dirty="0">
                <a:latin typeface="Sitka Heading Semibold" pitchFamily="2" charset="0"/>
              </a:rPr>
            </a:br>
            <a:endParaRPr lang="en-IN" sz="1900" dirty="0">
              <a:latin typeface="Sitka Heading Semibold" pitchFamily="2" charset="0"/>
            </a:endParaRPr>
          </a:p>
          <a:p>
            <a:pPr marL="285750" indent="-285750">
              <a:buFont typeface="Arial" panose="020B0604020202020204" pitchFamily="34" charset="0"/>
              <a:buChar char="•"/>
            </a:pPr>
            <a:r>
              <a:rPr lang="en-IN" sz="1900" dirty="0">
                <a:latin typeface="Sitka Heading Semibold" pitchFamily="2" charset="0"/>
              </a:rPr>
              <a:t>Remittances has mostly helped low income countries in their human development.</a:t>
            </a:r>
            <a:br>
              <a:rPr lang="en-IN" sz="1900" dirty="0">
                <a:latin typeface="Sitka Heading Semibold" pitchFamily="2" charset="0"/>
              </a:rPr>
            </a:br>
            <a:endParaRPr lang="en-IN" sz="1900" dirty="0">
              <a:latin typeface="Sitka Heading Semibold" pitchFamily="2" charset="0"/>
            </a:endParaRPr>
          </a:p>
          <a:p>
            <a:pPr marL="285750" indent="-285750">
              <a:buFont typeface="Arial" panose="020B0604020202020204" pitchFamily="34" charset="0"/>
              <a:buChar char="•"/>
            </a:pPr>
            <a:r>
              <a:rPr lang="en-IN" sz="1900" dirty="0">
                <a:latin typeface="Sitka Heading Semibold" pitchFamily="2" charset="0"/>
              </a:rPr>
              <a:t>Growth of the ICT sectors has been a significant factor behind the betterment of living standards post globalisation.</a:t>
            </a:r>
            <a:br>
              <a:rPr lang="en-IN" sz="1900" dirty="0">
                <a:latin typeface="Sitka Heading Semibold" pitchFamily="2" charset="0"/>
              </a:rPr>
            </a:br>
            <a:endParaRPr lang="en-IN" sz="1900" dirty="0">
              <a:latin typeface="Sitka Heading Semibold" pitchFamily="2" charset="0"/>
            </a:endParaRPr>
          </a:p>
          <a:p>
            <a:pPr marL="285750" indent="-285750">
              <a:buFont typeface="Arial" panose="020B0604020202020204" pitchFamily="34" charset="0"/>
              <a:buChar char="•"/>
            </a:pPr>
            <a:r>
              <a:rPr lang="en-IN" sz="1900" dirty="0">
                <a:latin typeface="Sitka Heading Semibold" pitchFamily="2" charset="0"/>
              </a:rPr>
              <a:t>With increase in demography of a nation it has affected the living standards of the residents.</a:t>
            </a:r>
            <a:br>
              <a:rPr lang="en-IN" sz="1900" dirty="0">
                <a:latin typeface="Sitka Heading Semibold" pitchFamily="2" charset="0"/>
              </a:rPr>
            </a:br>
            <a:endParaRPr lang="en-IN" sz="1900" dirty="0">
              <a:latin typeface="Sitka Heading Semibold" pitchFamily="2" charset="0"/>
            </a:endParaRPr>
          </a:p>
          <a:p>
            <a:pPr marL="285750" indent="-285750">
              <a:buFont typeface="Arial" panose="020B0604020202020204" pitchFamily="34" charset="0"/>
              <a:buChar char="•"/>
            </a:pPr>
            <a:r>
              <a:rPr lang="en-IN" sz="1900" dirty="0">
                <a:latin typeface="Sitka Heading Semibold" pitchFamily="2" charset="0"/>
              </a:rPr>
              <a:t>And as globalisation helps narrow the income inequality across nations by increasing the income of people it also helps in boosting better life. </a:t>
            </a:r>
          </a:p>
          <a:p>
            <a:endParaRPr lang="en-IN" sz="1900" dirty="0">
              <a:latin typeface="Sitka Heading Semibold" pitchFamily="2" charset="0"/>
            </a:endParaRPr>
          </a:p>
        </p:txBody>
      </p:sp>
    </p:spTree>
    <p:extLst>
      <p:ext uri="{BB962C8B-B14F-4D97-AF65-F5344CB8AC3E}">
        <p14:creationId xmlns:p14="http://schemas.microsoft.com/office/powerpoint/2010/main" val="50985689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169</TotalTime>
  <Words>1616</Words>
  <Application>Microsoft Office PowerPoint</Application>
  <PresentationFormat>Widescreen</PresentationFormat>
  <Paragraphs>66</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Algerian</vt:lpstr>
      <vt:lpstr>Arial</vt:lpstr>
      <vt:lpstr>Calibri</vt:lpstr>
      <vt:lpstr>Sitka Heading Semibold</vt:lpstr>
      <vt:lpstr>Times New Roman</vt:lpstr>
      <vt:lpstr>Trebuchet MS</vt:lpstr>
      <vt:lpstr>Wingdings</vt:lpstr>
      <vt:lpstr>Wingdings 3</vt:lpstr>
      <vt:lpstr>Facet</vt:lpstr>
      <vt:lpstr>      The Multifaceted Impact of Globalization  Exploring Economic Drivers and Social Disparities through FDI, Trade, Income Inequality and indicators of Quality of Life</vt:lpstr>
      <vt:lpstr>PowerPoint Presentation</vt:lpstr>
      <vt:lpstr>Globalization: Boosting Growth, and Empowering Innovation!</vt:lpstr>
      <vt:lpstr>PowerPoint Presentation</vt:lpstr>
      <vt:lpstr>Does Globalization Truly Bridge the Gaps or Widen the Divides?</vt:lpstr>
      <vt:lpstr>How does globalization impact environmental                            sustainability?</vt:lpstr>
      <vt:lpstr>Results and findings based on the regression analysis carried out</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Prantika Mukherjee</dc:creator>
  <cp:lastModifiedBy>mrdebasisdas2@gmail.com</cp:lastModifiedBy>
  <cp:revision>3</cp:revision>
  <dcterms:created xsi:type="dcterms:W3CDTF">2024-11-26T16:10:37Z</dcterms:created>
  <dcterms:modified xsi:type="dcterms:W3CDTF">2024-11-26T19:43:17Z</dcterms:modified>
</cp:coreProperties>
</file>